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6" r:id="rId4"/>
    <p:sldId id="276" r:id="rId5"/>
    <p:sldId id="260" r:id="rId6"/>
    <p:sldId id="280" r:id="rId7"/>
    <p:sldId id="281" r:id="rId8"/>
    <p:sldId id="275" r:id="rId9"/>
    <p:sldId id="282" r:id="rId10"/>
    <p:sldId id="283" r:id="rId11"/>
    <p:sldId id="284" r:id="rId12"/>
    <p:sldId id="285" r:id="rId13"/>
    <p:sldId id="262" r:id="rId14"/>
    <p:sldId id="288" r:id="rId15"/>
    <p:sldId id="287" r:id="rId16"/>
    <p:sldId id="261" r:id="rId17"/>
    <p:sldId id="289" r:id="rId18"/>
    <p:sldId id="270" r:id="rId19"/>
    <p:sldId id="277" r:id="rId20"/>
  </p:sldIdLst>
  <p:sldSz cx="9144000" cy="6858000" type="screen4x3"/>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42C1AC36-EC14-4170-BB6B-A7ED8C220CE7}">
          <p14:sldIdLst>
            <p14:sldId id="256"/>
            <p14:sldId id="257"/>
            <p14:sldId id="286"/>
            <p14:sldId id="276"/>
            <p14:sldId id="260"/>
            <p14:sldId id="280"/>
            <p14:sldId id="281"/>
            <p14:sldId id="275"/>
            <p14:sldId id="282"/>
            <p14:sldId id="283"/>
            <p14:sldId id="284"/>
            <p14:sldId id="285"/>
            <p14:sldId id="262"/>
            <p14:sldId id="288"/>
            <p14:sldId id="287"/>
            <p14:sldId id="261"/>
            <p14:sldId id="289"/>
            <p14:sldId id="270"/>
            <p14:sldId id="277"/>
          </p14:sldIdLst>
        </p14:section>
        <p14:section name="Раздел без заголовка" id="{1329B0D5-162A-477D-8248-C7381DF81259}">
          <p14:sldIdLst/>
        </p14:section>
      </p14:sectionLst>
    </p:ex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48"/>
    <a:srgbClr val="FF9900"/>
    <a:srgbClr val="FAFA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29" autoAdjust="0"/>
    <p:restoredTop sz="74485" autoAdjust="0"/>
  </p:normalViewPr>
  <p:slideViewPr>
    <p:cSldViewPr snapToGrid="0">
      <p:cViewPr>
        <p:scale>
          <a:sx n="125" d="100"/>
          <a:sy n="125" d="100"/>
        </p:scale>
        <p:origin x="-1242" y="222"/>
      </p:cViewPr>
      <p:guideLst>
        <p:guide orient="horz" pos="2160"/>
        <p:guide pos="2880"/>
      </p:guideLst>
    </p:cSldViewPr>
  </p:slideViewPr>
  <p:outlineViewPr>
    <p:cViewPr>
      <p:scale>
        <a:sx n="33" d="100"/>
        <a:sy n="33" d="100"/>
      </p:scale>
      <p:origin x="0" y="394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A0B90F-7BB5-41F7-801F-4F10F8C0F52B}"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ru-RU"/>
        </a:p>
      </dgm:t>
    </dgm:pt>
    <dgm:pt modelId="{E705728B-9572-4157-90D9-150500FA1CA0}">
      <dgm:prSet phldrT="[Текст]"/>
      <dgm:spPr>
        <a:solidFill>
          <a:schemeClr val="bg1"/>
        </a:solidFill>
        <a:ln w="57150">
          <a:solidFill>
            <a:srgbClr val="FFC000"/>
          </a:solidFill>
        </a:ln>
      </dgm:spPr>
      <dgm:t>
        <a:bodyPr/>
        <a:lstStyle/>
        <a:p>
          <a:r>
            <a:rPr lang="ru-RU" dirty="0" smtClean="0">
              <a:solidFill>
                <a:srgbClr val="002060"/>
              </a:solidFill>
              <a:latin typeface="Arial Black" panose="020B0A04020102020204" pitchFamily="34" charset="0"/>
            </a:rPr>
            <a:t>Отрицательный (</a:t>
          </a:r>
          <a:r>
            <a:rPr lang="ru-RU" altLang="ru-RU" dirty="0" err="1" smtClean="0">
              <a:solidFill>
                <a:srgbClr val="002060"/>
              </a:solidFill>
              <a:effectLst>
                <a:outerShdw blurRad="38100" dist="38100" dir="2700000" algn="tl">
                  <a:srgbClr val="000000">
                    <a:alpha val="43137"/>
                  </a:srgbClr>
                </a:outerShdw>
              </a:effectLst>
            </a:rPr>
            <a:t>дистресс</a:t>
          </a:r>
          <a:r>
            <a:rPr lang="ru-RU" altLang="ru-RU" dirty="0" smtClean="0">
              <a:solidFill>
                <a:srgbClr val="002060"/>
              </a:solidFill>
              <a:effectLst>
                <a:outerShdw blurRad="38100" dist="38100" dir="2700000" algn="tl">
                  <a:srgbClr val="000000">
                    <a:alpha val="43137"/>
                  </a:srgbClr>
                </a:outerShdw>
              </a:effectLst>
            </a:rPr>
            <a:t>)</a:t>
          </a:r>
          <a:endParaRPr lang="ru-RU" dirty="0">
            <a:solidFill>
              <a:srgbClr val="002060"/>
            </a:solidFill>
            <a:latin typeface="Arial Black" panose="020B0A04020102020204" pitchFamily="34" charset="0"/>
          </a:endParaRPr>
        </a:p>
      </dgm:t>
    </dgm:pt>
    <dgm:pt modelId="{21BFE8CC-6301-4829-9168-0BF73354B7AF}" type="parTrans" cxnId="{3798E7E2-E858-4100-8D13-166C693116AF}">
      <dgm:prSet/>
      <dgm:spPr/>
      <dgm:t>
        <a:bodyPr/>
        <a:lstStyle/>
        <a:p>
          <a:endParaRPr lang="ru-RU"/>
        </a:p>
      </dgm:t>
    </dgm:pt>
    <dgm:pt modelId="{D779E896-D184-4174-9CF7-396A4C3AF738}" type="sibTrans" cxnId="{3798E7E2-E858-4100-8D13-166C693116AF}">
      <dgm:prSet/>
      <dgm:spPr>
        <a:solidFill>
          <a:schemeClr val="accent2">
            <a:lumMod val="75000"/>
          </a:schemeClr>
        </a:solidFill>
      </dgm:spPr>
      <dgm:t>
        <a:bodyPr/>
        <a:lstStyle/>
        <a:p>
          <a:endParaRPr lang="ru-RU"/>
        </a:p>
      </dgm:t>
    </dgm:pt>
    <dgm:pt modelId="{69342F7D-7EF0-4C48-B64E-A839D5D5735B}">
      <dgm:prSet phldrT="[Текст]"/>
      <dgm:spPr>
        <a:solidFill>
          <a:schemeClr val="bg1"/>
        </a:solidFill>
        <a:ln w="57150">
          <a:solidFill>
            <a:srgbClr val="FFC000"/>
          </a:solidFill>
        </a:ln>
      </dgm:spPr>
      <dgm:t>
        <a:bodyPr/>
        <a:lstStyle/>
        <a:p>
          <a:r>
            <a:rPr lang="ru-RU" dirty="0" smtClean="0">
              <a:solidFill>
                <a:srgbClr val="002060"/>
              </a:solidFill>
              <a:latin typeface="Arial Black" panose="020B0A04020102020204" pitchFamily="34" charset="0"/>
            </a:rPr>
            <a:t>Положительный(</a:t>
          </a:r>
          <a:r>
            <a:rPr lang="ru-RU" altLang="ru-RU" dirty="0" err="1" smtClean="0">
              <a:solidFill>
                <a:srgbClr val="002060"/>
              </a:solidFill>
              <a:effectLst>
                <a:outerShdw blurRad="38100" dist="38100" dir="2700000" algn="tl">
                  <a:srgbClr val="000000">
                    <a:alpha val="43137"/>
                  </a:srgbClr>
                </a:outerShdw>
              </a:effectLst>
            </a:rPr>
            <a:t>эустресс</a:t>
          </a:r>
          <a:r>
            <a:rPr lang="ru-RU" altLang="ru-RU" dirty="0" smtClean="0">
              <a:solidFill>
                <a:srgbClr val="002060"/>
              </a:solidFill>
              <a:effectLst>
                <a:outerShdw blurRad="38100" dist="38100" dir="2700000" algn="tl">
                  <a:srgbClr val="000000">
                    <a:alpha val="43137"/>
                  </a:srgbClr>
                </a:outerShdw>
              </a:effectLst>
            </a:rPr>
            <a:t>)</a:t>
          </a:r>
          <a:endParaRPr lang="ru-RU" dirty="0">
            <a:solidFill>
              <a:srgbClr val="002060"/>
            </a:solidFill>
            <a:latin typeface="Arial Black" panose="020B0A04020102020204" pitchFamily="34" charset="0"/>
          </a:endParaRPr>
        </a:p>
      </dgm:t>
    </dgm:pt>
    <dgm:pt modelId="{7D7E7820-C69E-4D4D-BE82-694781E630B5}" type="parTrans" cxnId="{F00F7037-42CE-4910-A482-D8F6EAE8E76A}">
      <dgm:prSet/>
      <dgm:spPr/>
      <dgm:t>
        <a:bodyPr/>
        <a:lstStyle/>
        <a:p>
          <a:endParaRPr lang="ru-RU"/>
        </a:p>
      </dgm:t>
    </dgm:pt>
    <dgm:pt modelId="{3D53E790-E1FB-4BFF-93CE-0FAB44D3FAE3}" type="sibTrans" cxnId="{F00F7037-42CE-4910-A482-D8F6EAE8E76A}">
      <dgm:prSet/>
      <dgm:spPr>
        <a:solidFill>
          <a:schemeClr val="accent2">
            <a:lumMod val="75000"/>
          </a:schemeClr>
        </a:solidFill>
      </dgm:spPr>
      <dgm:t>
        <a:bodyPr/>
        <a:lstStyle/>
        <a:p>
          <a:endParaRPr lang="ru-RU"/>
        </a:p>
      </dgm:t>
    </dgm:pt>
    <dgm:pt modelId="{667A6FAD-9E41-4F1C-8935-F5D39497F315}">
      <dgm:prSet custT="1"/>
      <dgm:spPr>
        <a:solidFill>
          <a:schemeClr val="bg1"/>
        </a:solidFill>
        <a:ln w="76200">
          <a:solidFill>
            <a:srgbClr val="FFC000"/>
          </a:solidFill>
        </a:ln>
      </dgm:spPr>
      <dgm:t>
        <a:bodyPr/>
        <a:lstStyle/>
        <a:p>
          <a:pPr algn="ctr"/>
          <a:endParaRPr lang="en-US" sz="1600" b="1" i="0" dirty="0">
            <a:solidFill>
              <a:schemeClr val="tx1"/>
            </a:solidFill>
            <a:latin typeface="Arial Black" panose="020B0A04020102020204" pitchFamily="34" charset="0"/>
          </a:endParaRPr>
        </a:p>
        <a:p>
          <a:pPr algn="ctr"/>
          <a:r>
            <a:rPr lang="ru-RU" sz="1600" b="1" i="0" dirty="0" smtClean="0">
              <a:solidFill>
                <a:srgbClr val="002060"/>
              </a:solidFill>
              <a:latin typeface="Arial Black" panose="020B0A04020102020204" pitchFamily="34" charset="0"/>
            </a:rPr>
            <a:t>Стресс </a:t>
          </a:r>
          <a:r>
            <a:rPr lang="en-US" sz="1600" b="1" i="0" dirty="0">
              <a:solidFill>
                <a:srgbClr val="002060"/>
              </a:solidFill>
              <a:latin typeface="Arial Black" panose="020B0A04020102020204" pitchFamily="34" charset="0"/>
            </a:rPr>
            <a:t>- </a:t>
          </a:r>
          <a:r>
            <a:rPr lang="ru-RU" sz="1600" b="1" i="0" dirty="0">
              <a:solidFill>
                <a:srgbClr val="002060"/>
              </a:solidFill>
              <a:latin typeface="Arial Black" panose="020B0A04020102020204" pitchFamily="34" charset="0"/>
            </a:rPr>
            <a:t> процесс, </a:t>
          </a:r>
          <a:r>
            <a:rPr lang="ru-RU" sz="1600" i="0" dirty="0">
              <a:solidFill>
                <a:srgbClr val="002060"/>
              </a:solidFill>
              <a:latin typeface="Arial Black" panose="020B0A04020102020204" pitchFamily="34" charset="0"/>
            </a:rPr>
            <a:t>состоящий</a:t>
          </a:r>
          <a:br>
            <a:rPr lang="ru-RU" sz="1600" i="0" dirty="0">
              <a:solidFill>
                <a:srgbClr val="002060"/>
              </a:solidFill>
              <a:latin typeface="Arial Black" panose="020B0A04020102020204" pitchFamily="34" charset="0"/>
            </a:rPr>
          </a:br>
          <a:r>
            <a:rPr lang="ru-RU" sz="1600" i="0" dirty="0">
              <a:solidFill>
                <a:srgbClr val="002060"/>
              </a:solidFill>
              <a:latin typeface="Arial Black" panose="020B0A04020102020204" pitchFamily="34" charset="0"/>
            </a:rPr>
            <a:t>из трех элементов: стрессоров (события, с которыми человек сталкивается), реакций человека</a:t>
          </a:r>
          <a:r>
            <a:rPr lang="en-US" sz="1600" i="0" dirty="0">
              <a:solidFill>
                <a:srgbClr val="002060"/>
              </a:solidFill>
              <a:latin typeface="Arial Black" panose="020B0A04020102020204" pitchFamily="34" charset="0"/>
            </a:rPr>
            <a:t> </a:t>
          </a:r>
          <a:r>
            <a:rPr lang="ru-RU" sz="1600" i="0" dirty="0">
              <a:solidFill>
                <a:srgbClr val="002060"/>
              </a:solidFill>
              <a:latin typeface="Arial Black" panose="020B0A04020102020204" pitchFamily="34" charset="0"/>
            </a:rPr>
            <a:t>(психологических, физических или</a:t>
          </a:r>
          <a:br>
            <a:rPr lang="ru-RU" sz="1600" i="0" dirty="0">
              <a:solidFill>
                <a:srgbClr val="002060"/>
              </a:solidFill>
              <a:latin typeface="Arial Black" panose="020B0A04020102020204" pitchFamily="34" charset="0"/>
            </a:rPr>
          </a:br>
          <a:r>
            <a:rPr lang="ru-RU" sz="1600" i="0" dirty="0">
              <a:solidFill>
                <a:srgbClr val="002060"/>
              </a:solidFill>
              <a:latin typeface="Arial Black" panose="020B0A04020102020204" pitchFamily="34" charset="0"/>
            </a:rPr>
            <a:t>поведенческих) на стресс и </a:t>
          </a:r>
          <a:r>
            <a:rPr lang="ru-RU" sz="1600" i="0" dirty="0" smtClean="0">
              <a:solidFill>
                <a:srgbClr val="002060"/>
              </a:solidFill>
              <a:latin typeface="Arial Black" panose="020B0A04020102020204" pitchFamily="34" charset="0"/>
            </a:rPr>
            <a:t>поведение</a:t>
          </a:r>
          <a:r>
            <a:rPr lang="ru-RU" sz="1600" i="0" dirty="0">
              <a:solidFill>
                <a:srgbClr val="002060"/>
              </a:solidFill>
              <a:latin typeface="Arial Black" panose="020B0A04020102020204" pitchFamily="34" charset="0"/>
            </a:rPr>
            <a:t>, которое человек использует для преодоления стресса.</a:t>
          </a:r>
          <a:r>
            <a:rPr lang="ru-RU" sz="1600" i="0" dirty="0">
              <a:solidFill>
                <a:schemeClr val="tx1"/>
              </a:solidFill>
              <a:latin typeface="Arial Black" panose="020B0A04020102020204" pitchFamily="34" charset="0"/>
            </a:rPr>
            <a:t/>
          </a:r>
          <a:br>
            <a:rPr lang="ru-RU" sz="1600" i="0" dirty="0">
              <a:solidFill>
                <a:schemeClr val="tx1"/>
              </a:solidFill>
              <a:latin typeface="Arial Black" panose="020B0A04020102020204" pitchFamily="34" charset="0"/>
            </a:rPr>
          </a:br>
          <a:endParaRPr lang="ru-RU" sz="1600" dirty="0">
            <a:solidFill>
              <a:schemeClr val="tx1"/>
            </a:solidFill>
            <a:latin typeface="Arial Black" panose="020B0A04020102020204" pitchFamily="34" charset="0"/>
          </a:endParaRPr>
        </a:p>
      </dgm:t>
    </dgm:pt>
    <dgm:pt modelId="{6F5D1969-D5B8-4A14-B3D3-5CEF80EDC066}" type="parTrans" cxnId="{78E184F5-60C9-445A-819C-56AD511A3E44}">
      <dgm:prSet/>
      <dgm:spPr/>
      <dgm:t>
        <a:bodyPr/>
        <a:lstStyle/>
        <a:p>
          <a:endParaRPr lang="ru-RU"/>
        </a:p>
      </dgm:t>
    </dgm:pt>
    <dgm:pt modelId="{1F783C04-7CFE-4083-9F0B-680C1FD56E81}" type="sibTrans" cxnId="{78E184F5-60C9-445A-819C-56AD511A3E44}">
      <dgm:prSet/>
      <dgm:spPr>
        <a:solidFill>
          <a:schemeClr val="accent2">
            <a:lumMod val="75000"/>
          </a:schemeClr>
        </a:solidFill>
      </dgm:spPr>
      <dgm:t>
        <a:bodyPr/>
        <a:lstStyle/>
        <a:p>
          <a:endParaRPr lang="ru-RU"/>
        </a:p>
      </dgm:t>
    </dgm:pt>
    <dgm:pt modelId="{D9C85B1C-542B-4002-BEEE-D8AD770A0B8E}" type="pres">
      <dgm:prSet presAssocID="{EBA0B90F-7BB5-41F7-801F-4F10F8C0F52B}" presName="Name0" presStyleCnt="0">
        <dgm:presLayoutVars>
          <dgm:dir/>
          <dgm:resizeHandles val="exact"/>
        </dgm:presLayoutVars>
      </dgm:prSet>
      <dgm:spPr/>
      <dgm:t>
        <a:bodyPr/>
        <a:lstStyle/>
        <a:p>
          <a:endParaRPr lang="ru-RU"/>
        </a:p>
      </dgm:t>
    </dgm:pt>
    <dgm:pt modelId="{C8C4CD53-5657-4EFE-9370-0FB7A564931B}" type="pres">
      <dgm:prSet presAssocID="{667A6FAD-9E41-4F1C-8935-F5D39497F315}" presName="node" presStyleLbl="node1" presStyleIdx="0" presStyleCnt="3" custScaleX="294948" custScaleY="173113" custRadScaleRad="95204">
        <dgm:presLayoutVars>
          <dgm:bulletEnabled val="1"/>
        </dgm:presLayoutVars>
      </dgm:prSet>
      <dgm:spPr/>
      <dgm:t>
        <a:bodyPr/>
        <a:lstStyle/>
        <a:p>
          <a:endParaRPr lang="ru-RU"/>
        </a:p>
      </dgm:t>
    </dgm:pt>
    <dgm:pt modelId="{C063A9AB-322F-4DFA-9CB6-B56CB6AC2B46}" type="pres">
      <dgm:prSet presAssocID="{1F783C04-7CFE-4083-9F0B-680C1FD56E81}" presName="sibTrans" presStyleLbl="sibTrans2D1" presStyleIdx="0" presStyleCnt="3" custLinFactNeighborX="40150" custLinFactNeighborY="-2111"/>
      <dgm:spPr/>
      <dgm:t>
        <a:bodyPr/>
        <a:lstStyle/>
        <a:p>
          <a:endParaRPr lang="ru-RU"/>
        </a:p>
      </dgm:t>
    </dgm:pt>
    <dgm:pt modelId="{B0967C51-334A-4B10-8E4D-3E85278CF1B8}" type="pres">
      <dgm:prSet presAssocID="{1F783C04-7CFE-4083-9F0B-680C1FD56E81}" presName="connectorText" presStyleLbl="sibTrans2D1" presStyleIdx="0" presStyleCnt="3"/>
      <dgm:spPr/>
      <dgm:t>
        <a:bodyPr/>
        <a:lstStyle/>
        <a:p>
          <a:endParaRPr lang="ru-RU"/>
        </a:p>
      </dgm:t>
    </dgm:pt>
    <dgm:pt modelId="{E03069B2-A7DC-4F81-AC0F-5EC4AAD1037C}" type="pres">
      <dgm:prSet presAssocID="{E705728B-9572-4157-90D9-150500FA1CA0}" presName="node" presStyleLbl="node1" presStyleIdx="1" presStyleCnt="3" custRadScaleRad="85866" custRadScaleInc="-29960">
        <dgm:presLayoutVars>
          <dgm:bulletEnabled val="1"/>
        </dgm:presLayoutVars>
      </dgm:prSet>
      <dgm:spPr/>
      <dgm:t>
        <a:bodyPr/>
        <a:lstStyle/>
        <a:p>
          <a:endParaRPr lang="ru-RU"/>
        </a:p>
      </dgm:t>
    </dgm:pt>
    <dgm:pt modelId="{459777BC-1841-408D-B4B6-BDD9C36753C7}" type="pres">
      <dgm:prSet presAssocID="{D779E896-D184-4174-9CF7-396A4C3AF738}" presName="sibTrans" presStyleLbl="sibTrans2D1" presStyleIdx="1" presStyleCnt="3" custAng="21593017" custScaleX="89127" custScaleY="102978"/>
      <dgm:spPr/>
      <dgm:t>
        <a:bodyPr/>
        <a:lstStyle/>
        <a:p>
          <a:endParaRPr lang="ru-RU"/>
        </a:p>
      </dgm:t>
    </dgm:pt>
    <dgm:pt modelId="{401B9641-912C-4030-984D-06A6D44255BF}" type="pres">
      <dgm:prSet presAssocID="{D779E896-D184-4174-9CF7-396A4C3AF738}" presName="connectorText" presStyleLbl="sibTrans2D1" presStyleIdx="1" presStyleCnt="3"/>
      <dgm:spPr/>
      <dgm:t>
        <a:bodyPr/>
        <a:lstStyle/>
        <a:p>
          <a:endParaRPr lang="ru-RU"/>
        </a:p>
      </dgm:t>
    </dgm:pt>
    <dgm:pt modelId="{75554C38-2F23-4EA1-AA2E-F5DC53D1E161}" type="pres">
      <dgm:prSet presAssocID="{69342F7D-7EF0-4C48-B64E-A839D5D5735B}" presName="node" presStyleLbl="node1" presStyleIdx="2" presStyleCnt="3" custRadScaleRad="97444" custRadScaleInc="37398">
        <dgm:presLayoutVars>
          <dgm:bulletEnabled val="1"/>
        </dgm:presLayoutVars>
      </dgm:prSet>
      <dgm:spPr/>
      <dgm:t>
        <a:bodyPr/>
        <a:lstStyle/>
        <a:p>
          <a:endParaRPr lang="ru-RU"/>
        </a:p>
      </dgm:t>
    </dgm:pt>
    <dgm:pt modelId="{6083E2D9-391D-442C-BE5E-20827F37BF8D}" type="pres">
      <dgm:prSet presAssocID="{3D53E790-E1FB-4BFF-93CE-0FAB44D3FAE3}" presName="sibTrans" presStyleLbl="sibTrans2D1" presStyleIdx="2" presStyleCnt="3" custScaleX="103455" custLinFactNeighborX="-48002" custLinFactNeighborY="15064"/>
      <dgm:spPr/>
      <dgm:t>
        <a:bodyPr/>
        <a:lstStyle/>
        <a:p>
          <a:endParaRPr lang="ru-RU"/>
        </a:p>
      </dgm:t>
    </dgm:pt>
    <dgm:pt modelId="{35076D3A-F858-4DC3-AF4C-F1292EF205B9}" type="pres">
      <dgm:prSet presAssocID="{3D53E790-E1FB-4BFF-93CE-0FAB44D3FAE3}" presName="connectorText" presStyleLbl="sibTrans2D1" presStyleIdx="2" presStyleCnt="3"/>
      <dgm:spPr/>
      <dgm:t>
        <a:bodyPr/>
        <a:lstStyle/>
        <a:p>
          <a:endParaRPr lang="ru-RU"/>
        </a:p>
      </dgm:t>
    </dgm:pt>
  </dgm:ptLst>
  <dgm:cxnLst>
    <dgm:cxn modelId="{05624909-CAE7-4DEB-B153-C6AA942251D7}" type="presOf" srcId="{1F783C04-7CFE-4083-9F0B-680C1FD56E81}" destId="{B0967C51-334A-4B10-8E4D-3E85278CF1B8}" srcOrd="1" destOrd="0" presId="urn:microsoft.com/office/officeart/2005/8/layout/cycle7"/>
    <dgm:cxn modelId="{78E184F5-60C9-445A-819C-56AD511A3E44}" srcId="{EBA0B90F-7BB5-41F7-801F-4F10F8C0F52B}" destId="{667A6FAD-9E41-4F1C-8935-F5D39497F315}" srcOrd="0" destOrd="0" parTransId="{6F5D1969-D5B8-4A14-B3D3-5CEF80EDC066}" sibTransId="{1F783C04-7CFE-4083-9F0B-680C1FD56E81}"/>
    <dgm:cxn modelId="{F47B5962-ECAD-4590-ADE3-43BE9BDD9235}" type="presOf" srcId="{3D53E790-E1FB-4BFF-93CE-0FAB44D3FAE3}" destId="{35076D3A-F858-4DC3-AF4C-F1292EF205B9}" srcOrd="1" destOrd="0" presId="urn:microsoft.com/office/officeart/2005/8/layout/cycle7"/>
    <dgm:cxn modelId="{DEB3E619-C735-4566-8B6C-630E891ACFC8}" type="presOf" srcId="{EBA0B90F-7BB5-41F7-801F-4F10F8C0F52B}" destId="{D9C85B1C-542B-4002-BEEE-D8AD770A0B8E}" srcOrd="0" destOrd="0" presId="urn:microsoft.com/office/officeart/2005/8/layout/cycle7"/>
    <dgm:cxn modelId="{A3D909A8-0D87-4BDC-976F-74052C0BAC71}" type="presOf" srcId="{E705728B-9572-4157-90D9-150500FA1CA0}" destId="{E03069B2-A7DC-4F81-AC0F-5EC4AAD1037C}" srcOrd="0" destOrd="0" presId="urn:microsoft.com/office/officeart/2005/8/layout/cycle7"/>
    <dgm:cxn modelId="{3798E7E2-E858-4100-8D13-166C693116AF}" srcId="{EBA0B90F-7BB5-41F7-801F-4F10F8C0F52B}" destId="{E705728B-9572-4157-90D9-150500FA1CA0}" srcOrd="1" destOrd="0" parTransId="{21BFE8CC-6301-4829-9168-0BF73354B7AF}" sibTransId="{D779E896-D184-4174-9CF7-396A4C3AF738}"/>
    <dgm:cxn modelId="{2A3DB807-DD3B-469D-9D70-8651BF2266D7}" type="presOf" srcId="{69342F7D-7EF0-4C48-B64E-A839D5D5735B}" destId="{75554C38-2F23-4EA1-AA2E-F5DC53D1E161}" srcOrd="0" destOrd="0" presId="urn:microsoft.com/office/officeart/2005/8/layout/cycle7"/>
    <dgm:cxn modelId="{B08529A2-2605-488E-B559-FFC9E8B0392A}" type="presOf" srcId="{667A6FAD-9E41-4F1C-8935-F5D39497F315}" destId="{C8C4CD53-5657-4EFE-9370-0FB7A564931B}" srcOrd="0" destOrd="0" presId="urn:microsoft.com/office/officeart/2005/8/layout/cycle7"/>
    <dgm:cxn modelId="{5699795C-E9F7-4BD3-A962-57E7A856047D}" type="presOf" srcId="{D779E896-D184-4174-9CF7-396A4C3AF738}" destId="{459777BC-1841-408D-B4B6-BDD9C36753C7}" srcOrd="0" destOrd="0" presId="urn:microsoft.com/office/officeart/2005/8/layout/cycle7"/>
    <dgm:cxn modelId="{F00F7037-42CE-4910-A482-D8F6EAE8E76A}" srcId="{EBA0B90F-7BB5-41F7-801F-4F10F8C0F52B}" destId="{69342F7D-7EF0-4C48-B64E-A839D5D5735B}" srcOrd="2" destOrd="0" parTransId="{7D7E7820-C69E-4D4D-BE82-694781E630B5}" sibTransId="{3D53E790-E1FB-4BFF-93CE-0FAB44D3FAE3}"/>
    <dgm:cxn modelId="{35B549E3-9D2A-4BC7-983D-FD025615DC6E}" type="presOf" srcId="{D779E896-D184-4174-9CF7-396A4C3AF738}" destId="{401B9641-912C-4030-984D-06A6D44255BF}" srcOrd="1" destOrd="0" presId="urn:microsoft.com/office/officeart/2005/8/layout/cycle7"/>
    <dgm:cxn modelId="{E4C16402-0CBA-4601-BCBC-E4DA908D0640}" type="presOf" srcId="{3D53E790-E1FB-4BFF-93CE-0FAB44D3FAE3}" destId="{6083E2D9-391D-442C-BE5E-20827F37BF8D}" srcOrd="0" destOrd="0" presId="urn:microsoft.com/office/officeart/2005/8/layout/cycle7"/>
    <dgm:cxn modelId="{78AB993F-0B19-43A9-BE04-070F69C3D2C1}" type="presOf" srcId="{1F783C04-7CFE-4083-9F0B-680C1FD56E81}" destId="{C063A9AB-322F-4DFA-9CB6-B56CB6AC2B46}" srcOrd="0" destOrd="0" presId="urn:microsoft.com/office/officeart/2005/8/layout/cycle7"/>
    <dgm:cxn modelId="{34C1997C-8D7D-4738-923F-D746BCCEDF18}" type="presParOf" srcId="{D9C85B1C-542B-4002-BEEE-D8AD770A0B8E}" destId="{C8C4CD53-5657-4EFE-9370-0FB7A564931B}" srcOrd="0" destOrd="0" presId="urn:microsoft.com/office/officeart/2005/8/layout/cycle7"/>
    <dgm:cxn modelId="{C8296B02-EB2B-446F-86FD-448538E8D3C0}" type="presParOf" srcId="{D9C85B1C-542B-4002-BEEE-D8AD770A0B8E}" destId="{C063A9AB-322F-4DFA-9CB6-B56CB6AC2B46}" srcOrd="1" destOrd="0" presId="urn:microsoft.com/office/officeart/2005/8/layout/cycle7"/>
    <dgm:cxn modelId="{437DB6A9-FDDC-4D7C-A799-7F8B8C88C36E}" type="presParOf" srcId="{C063A9AB-322F-4DFA-9CB6-B56CB6AC2B46}" destId="{B0967C51-334A-4B10-8E4D-3E85278CF1B8}" srcOrd="0" destOrd="0" presId="urn:microsoft.com/office/officeart/2005/8/layout/cycle7"/>
    <dgm:cxn modelId="{E1B22AF2-6C7C-4634-848B-F949B3B14B07}" type="presParOf" srcId="{D9C85B1C-542B-4002-BEEE-D8AD770A0B8E}" destId="{E03069B2-A7DC-4F81-AC0F-5EC4AAD1037C}" srcOrd="2" destOrd="0" presId="urn:microsoft.com/office/officeart/2005/8/layout/cycle7"/>
    <dgm:cxn modelId="{3A188A87-4E98-44FD-B327-07875E04F66B}" type="presParOf" srcId="{D9C85B1C-542B-4002-BEEE-D8AD770A0B8E}" destId="{459777BC-1841-408D-B4B6-BDD9C36753C7}" srcOrd="3" destOrd="0" presId="urn:microsoft.com/office/officeart/2005/8/layout/cycle7"/>
    <dgm:cxn modelId="{32DBBFA2-AFF8-48E0-A8FA-EB6AC587E866}" type="presParOf" srcId="{459777BC-1841-408D-B4B6-BDD9C36753C7}" destId="{401B9641-912C-4030-984D-06A6D44255BF}" srcOrd="0" destOrd="0" presId="urn:microsoft.com/office/officeart/2005/8/layout/cycle7"/>
    <dgm:cxn modelId="{1B337AAF-BBEF-4824-90D1-010B868A01C3}" type="presParOf" srcId="{D9C85B1C-542B-4002-BEEE-D8AD770A0B8E}" destId="{75554C38-2F23-4EA1-AA2E-F5DC53D1E161}" srcOrd="4" destOrd="0" presId="urn:microsoft.com/office/officeart/2005/8/layout/cycle7"/>
    <dgm:cxn modelId="{054A575F-5EC7-419F-94DA-1B67F9CCCBD4}" type="presParOf" srcId="{D9C85B1C-542B-4002-BEEE-D8AD770A0B8E}" destId="{6083E2D9-391D-442C-BE5E-20827F37BF8D}" srcOrd="5" destOrd="0" presId="urn:microsoft.com/office/officeart/2005/8/layout/cycle7"/>
    <dgm:cxn modelId="{25CE2DD2-1E43-490E-BE5C-6D515FD93F50}" type="presParOf" srcId="{6083E2D9-391D-442C-BE5E-20827F37BF8D}" destId="{35076D3A-F858-4DC3-AF4C-F1292EF205B9}"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C4CD53-5657-4EFE-9370-0FB7A564931B}">
      <dsp:nvSpPr>
        <dsp:cNvPr id="0" name=""/>
        <dsp:cNvSpPr/>
      </dsp:nvSpPr>
      <dsp:spPr>
        <a:xfrm>
          <a:off x="399580" y="-108799"/>
          <a:ext cx="7087538" cy="2079934"/>
        </a:xfrm>
        <a:prstGeom prst="roundRect">
          <a:avLst>
            <a:gd name="adj" fmla="val 10000"/>
          </a:avLst>
        </a:prstGeom>
        <a:solidFill>
          <a:schemeClr val="bg1"/>
        </a:solidFill>
        <a:ln w="76200" cap="flat" cmpd="sng" algn="ctr">
          <a:solidFill>
            <a:srgbClr val="FFC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1600" b="1" i="0" kern="1200" dirty="0">
            <a:solidFill>
              <a:schemeClr val="tx1"/>
            </a:solidFill>
            <a:latin typeface="Arial Black" panose="020B0A04020102020204" pitchFamily="34" charset="0"/>
          </a:endParaRPr>
        </a:p>
        <a:p>
          <a:pPr lvl="0" algn="ctr" defTabSz="711200">
            <a:lnSpc>
              <a:spcPct val="90000"/>
            </a:lnSpc>
            <a:spcBef>
              <a:spcPct val="0"/>
            </a:spcBef>
            <a:spcAft>
              <a:spcPct val="35000"/>
            </a:spcAft>
          </a:pPr>
          <a:r>
            <a:rPr lang="ru-RU" sz="1600" b="1" i="0" kern="1200" dirty="0" smtClean="0">
              <a:solidFill>
                <a:srgbClr val="002060"/>
              </a:solidFill>
              <a:latin typeface="Arial Black" panose="020B0A04020102020204" pitchFamily="34" charset="0"/>
            </a:rPr>
            <a:t>Стресс </a:t>
          </a:r>
          <a:r>
            <a:rPr lang="en-US" sz="1600" b="1" i="0" kern="1200" dirty="0">
              <a:solidFill>
                <a:srgbClr val="002060"/>
              </a:solidFill>
              <a:latin typeface="Arial Black" panose="020B0A04020102020204" pitchFamily="34" charset="0"/>
            </a:rPr>
            <a:t>- </a:t>
          </a:r>
          <a:r>
            <a:rPr lang="ru-RU" sz="1600" b="1" i="0" kern="1200" dirty="0">
              <a:solidFill>
                <a:srgbClr val="002060"/>
              </a:solidFill>
              <a:latin typeface="Arial Black" panose="020B0A04020102020204" pitchFamily="34" charset="0"/>
            </a:rPr>
            <a:t> процесс, </a:t>
          </a:r>
          <a:r>
            <a:rPr lang="ru-RU" sz="1600" i="0" kern="1200" dirty="0">
              <a:solidFill>
                <a:srgbClr val="002060"/>
              </a:solidFill>
              <a:latin typeface="Arial Black" panose="020B0A04020102020204" pitchFamily="34" charset="0"/>
            </a:rPr>
            <a:t>состоящий</a:t>
          </a:r>
          <a:br>
            <a:rPr lang="ru-RU" sz="1600" i="0" kern="1200" dirty="0">
              <a:solidFill>
                <a:srgbClr val="002060"/>
              </a:solidFill>
              <a:latin typeface="Arial Black" panose="020B0A04020102020204" pitchFamily="34" charset="0"/>
            </a:rPr>
          </a:br>
          <a:r>
            <a:rPr lang="ru-RU" sz="1600" i="0" kern="1200" dirty="0">
              <a:solidFill>
                <a:srgbClr val="002060"/>
              </a:solidFill>
              <a:latin typeface="Arial Black" panose="020B0A04020102020204" pitchFamily="34" charset="0"/>
            </a:rPr>
            <a:t>из трех элементов: стрессоров (события, с которыми человек сталкивается), реакций человека</a:t>
          </a:r>
          <a:r>
            <a:rPr lang="en-US" sz="1600" i="0" kern="1200" dirty="0">
              <a:solidFill>
                <a:srgbClr val="002060"/>
              </a:solidFill>
              <a:latin typeface="Arial Black" panose="020B0A04020102020204" pitchFamily="34" charset="0"/>
            </a:rPr>
            <a:t> </a:t>
          </a:r>
          <a:r>
            <a:rPr lang="ru-RU" sz="1600" i="0" kern="1200" dirty="0">
              <a:solidFill>
                <a:srgbClr val="002060"/>
              </a:solidFill>
              <a:latin typeface="Arial Black" panose="020B0A04020102020204" pitchFamily="34" charset="0"/>
            </a:rPr>
            <a:t>(психологических, физических или</a:t>
          </a:r>
          <a:br>
            <a:rPr lang="ru-RU" sz="1600" i="0" kern="1200" dirty="0">
              <a:solidFill>
                <a:srgbClr val="002060"/>
              </a:solidFill>
              <a:latin typeface="Arial Black" panose="020B0A04020102020204" pitchFamily="34" charset="0"/>
            </a:rPr>
          </a:br>
          <a:r>
            <a:rPr lang="ru-RU" sz="1600" i="0" kern="1200" dirty="0">
              <a:solidFill>
                <a:srgbClr val="002060"/>
              </a:solidFill>
              <a:latin typeface="Arial Black" panose="020B0A04020102020204" pitchFamily="34" charset="0"/>
            </a:rPr>
            <a:t>поведенческих) на стресс и </a:t>
          </a:r>
          <a:r>
            <a:rPr lang="ru-RU" sz="1600" i="0" kern="1200" dirty="0" smtClean="0">
              <a:solidFill>
                <a:srgbClr val="002060"/>
              </a:solidFill>
              <a:latin typeface="Arial Black" panose="020B0A04020102020204" pitchFamily="34" charset="0"/>
            </a:rPr>
            <a:t>поведение</a:t>
          </a:r>
          <a:r>
            <a:rPr lang="ru-RU" sz="1600" i="0" kern="1200" dirty="0">
              <a:solidFill>
                <a:srgbClr val="002060"/>
              </a:solidFill>
              <a:latin typeface="Arial Black" panose="020B0A04020102020204" pitchFamily="34" charset="0"/>
            </a:rPr>
            <a:t>, которое человек использует для преодоления стресса.</a:t>
          </a:r>
          <a:r>
            <a:rPr lang="ru-RU" sz="1600" i="0" kern="1200" dirty="0">
              <a:solidFill>
                <a:schemeClr val="tx1"/>
              </a:solidFill>
              <a:latin typeface="Arial Black" panose="020B0A04020102020204" pitchFamily="34" charset="0"/>
            </a:rPr>
            <a:t/>
          </a:r>
          <a:br>
            <a:rPr lang="ru-RU" sz="1600" i="0" kern="1200" dirty="0">
              <a:solidFill>
                <a:schemeClr val="tx1"/>
              </a:solidFill>
              <a:latin typeface="Arial Black" panose="020B0A04020102020204" pitchFamily="34" charset="0"/>
            </a:rPr>
          </a:br>
          <a:endParaRPr lang="ru-RU" sz="1600" kern="1200" dirty="0">
            <a:solidFill>
              <a:schemeClr val="tx1"/>
            </a:solidFill>
            <a:latin typeface="Arial Black" panose="020B0A04020102020204" pitchFamily="34" charset="0"/>
          </a:endParaRPr>
        </a:p>
      </dsp:txBody>
      <dsp:txXfrm>
        <a:off x="460499" y="-47880"/>
        <a:ext cx="6965700" cy="1958096"/>
      </dsp:txXfrm>
    </dsp:sp>
    <dsp:sp modelId="{C063A9AB-322F-4DFA-9CB6-B56CB6AC2B46}">
      <dsp:nvSpPr>
        <dsp:cNvPr id="0" name=""/>
        <dsp:cNvSpPr/>
      </dsp:nvSpPr>
      <dsp:spPr>
        <a:xfrm rot="3204141">
          <a:off x="4979840" y="2226312"/>
          <a:ext cx="893591" cy="420521"/>
        </a:xfrm>
        <a:prstGeom prst="leftRightArrow">
          <a:avLst>
            <a:gd name="adj1" fmla="val 60000"/>
            <a:gd name="adj2" fmla="val 50000"/>
          </a:avLst>
        </a:prstGeom>
        <a:solidFill>
          <a:schemeClr val="accent2">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ru-RU" sz="1000" kern="1200"/>
        </a:p>
      </dsp:txBody>
      <dsp:txXfrm>
        <a:off x="5105996" y="2310416"/>
        <a:ext cx="641279" cy="252313"/>
      </dsp:txXfrm>
    </dsp:sp>
    <dsp:sp modelId="{E03069B2-A7DC-4F81-AC0F-5EC4AAD1037C}">
      <dsp:nvSpPr>
        <dsp:cNvPr id="0" name=""/>
        <dsp:cNvSpPr/>
      </dsp:nvSpPr>
      <dsp:spPr>
        <a:xfrm>
          <a:off x="4664711" y="2919765"/>
          <a:ext cx="2402978" cy="1201489"/>
        </a:xfrm>
        <a:prstGeom prst="roundRect">
          <a:avLst>
            <a:gd name="adj" fmla="val 10000"/>
          </a:avLst>
        </a:prstGeom>
        <a:solidFill>
          <a:schemeClr val="bg1"/>
        </a:solidFill>
        <a:ln w="57150" cap="flat" cmpd="sng" algn="ctr">
          <a:solidFill>
            <a:srgbClr val="FFC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solidFill>
                <a:srgbClr val="002060"/>
              </a:solidFill>
              <a:latin typeface="Arial Black" panose="020B0A04020102020204" pitchFamily="34" charset="0"/>
            </a:rPr>
            <a:t>Отрицательный (</a:t>
          </a:r>
          <a:r>
            <a:rPr lang="ru-RU" altLang="ru-RU" sz="1200" kern="1200" dirty="0" err="1" smtClean="0">
              <a:solidFill>
                <a:srgbClr val="002060"/>
              </a:solidFill>
              <a:effectLst>
                <a:outerShdw blurRad="38100" dist="38100" dir="2700000" algn="tl">
                  <a:srgbClr val="000000">
                    <a:alpha val="43137"/>
                  </a:srgbClr>
                </a:outerShdw>
              </a:effectLst>
            </a:rPr>
            <a:t>дистресс</a:t>
          </a:r>
          <a:r>
            <a:rPr lang="ru-RU" altLang="ru-RU" sz="1200" kern="1200" dirty="0" smtClean="0">
              <a:solidFill>
                <a:srgbClr val="002060"/>
              </a:solidFill>
              <a:effectLst>
                <a:outerShdw blurRad="38100" dist="38100" dir="2700000" algn="tl">
                  <a:srgbClr val="000000">
                    <a:alpha val="43137"/>
                  </a:srgbClr>
                </a:outerShdw>
              </a:effectLst>
            </a:rPr>
            <a:t>)</a:t>
          </a:r>
          <a:endParaRPr lang="ru-RU" sz="1200" kern="1200" dirty="0">
            <a:solidFill>
              <a:srgbClr val="002060"/>
            </a:solidFill>
            <a:latin typeface="Arial Black" panose="020B0A04020102020204" pitchFamily="34" charset="0"/>
          </a:endParaRPr>
        </a:p>
      </dsp:txBody>
      <dsp:txXfrm>
        <a:off x="4699901" y="2954955"/>
        <a:ext cx="2332598" cy="1131109"/>
      </dsp:txXfrm>
    </dsp:sp>
    <dsp:sp modelId="{459777BC-1841-408D-B4B6-BDD9C36753C7}">
      <dsp:nvSpPr>
        <dsp:cNvPr id="0" name=""/>
        <dsp:cNvSpPr/>
      </dsp:nvSpPr>
      <dsp:spPr>
        <a:xfrm rot="10889426">
          <a:off x="3400722" y="3245997"/>
          <a:ext cx="796431" cy="433044"/>
        </a:xfrm>
        <a:prstGeom prst="leftRightArrow">
          <a:avLst>
            <a:gd name="adj1" fmla="val 60000"/>
            <a:gd name="adj2" fmla="val 50000"/>
          </a:avLst>
        </a:prstGeom>
        <a:solidFill>
          <a:schemeClr val="accent2">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ru-RU" sz="1000" kern="1200"/>
        </a:p>
      </dsp:txBody>
      <dsp:txXfrm rot="10800000">
        <a:off x="3530635" y="3332606"/>
        <a:ext cx="536605" cy="259826"/>
      </dsp:txXfrm>
    </dsp:sp>
    <dsp:sp modelId="{75554C38-2F23-4EA1-AA2E-F5DC53D1E161}">
      <dsp:nvSpPr>
        <dsp:cNvPr id="0" name=""/>
        <dsp:cNvSpPr/>
      </dsp:nvSpPr>
      <dsp:spPr>
        <a:xfrm>
          <a:off x="530187" y="2803785"/>
          <a:ext cx="2402978" cy="1201489"/>
        </a:xfrm>
        <a:prstGeom prst="roundRect">
          <a:avLst>
            <a:gd name="adj" fmla="val 10000"/>
          </a:avLst>
        </a:prstGeom>
        <a:solidFill>
          <a:schemeClr val="bg1"/>
        </a:solidFill>
        <a:ln w="57150" cap="flat" cmpd="sng" algn="ctr">
          <a:solidFill>
            <a:srgbClr val="FFC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solidFill>
                <a:srgbClr val="002060"/>
              </a:solidFill>
              <a:latin typeface="Arial Black" panose="020B0A04020102020204" pitchFamily="34" charset="0"/>
            </a:rPr>
            <a:t>Положительный(</a:t>
          </a:r>
          <a:r>
            <a:rPr lang="ru-RU" altLang="ru-RU" sz="1200" kern="1200" dirty="0" err="1" smtClean="0">
              <a:solidFill>
                <a:srgbClr val="002060"/>
              </a:solidFill>
              <a:effectLst>
                <a:outerShdw blurRad="38100" dist="38100" dir="2700000" algn="tl">
                  <a:srgbClr val="000000">
                    <a:alpha val="43137"/>
                  </a:srgbClr>
                </a:outerShdw>
              </a:effectLst>
            </a:rPr>
            <a:t>эустресс</a:t>
          </a:r>
          <a:r>
            <a:rPr lang="ru-RU" altLang="ru-RU" sz="1200" kern="1200" dirty="0" smtClean="0">
              <a:solidFill>
                <a:srgbClr val="002060"/>
              </a:solidFill>
              <a:effectLst>
                <a:outerShdw blurRad="38100" dist="38100" dir="2700000" algn="tl">
                  <a:srgbClr val="000000">
                    <a:alpha val="43137"/>
                  </a:srgbClr>
                </a:outerShdw>
              </a:effectLst>
            </a:rPr>
            <a:t>)</a:t>
          </a:r>
          <a:endParaRPr lang="ru-RU" sz="1200" kern="1200" dirty="0">
            <a:solidFill>
              <a:srgbClr val="002060"/>
            </a:solidFill>
            <a:latin typeface="Arial Black" panose="020B0A04020102020204" pitchFamily="34" charset="0"/>
          </a:endParaRPr>
        </a:p>
      </dsp:txBody>
      <dsp:txXfrm>
        <a:off x="565377" y="2838975"/>
        <a:ext cx="2332598" cy="1131109"/>
      </dsp:txXfrm>
    </dsp:sp>
    <dsp:sp modelId="{6083E2D9-391D-442C-BE5E-20827F37BF8D}">
      <dsp:nvSpPr>
        <dsp:cNvPr id="0" name=""/>
        <dsp:cNvSpPr/>
      </dsp:nvSpPr>
      <dsp:spPr>
        <a:xfrm rot="18708180">
          <a:off x="1749963" y="2240546"/>
          <a:ext cx="924465" cy="420521"/>
        </a:xfrm>
        <a:prstGeom prst="leftRightArrow">
          <a:avLst>
            <a:gd name="adj1" fmla="val 60000"/>
            <a:gd name="adj2" fmla="val 50000"/>
          </a:avLst>
        </a:prstGeom>
        <a:solidFill>
          <a:schemeClr val="accent2">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ru-RU" sz="1000" kern="1200"/>
        </a:p>
      </dsp:txBody>
      <dsp:txXfrm>
        <a:off x="1876119" y="2324650"/>
        <a:ext cx="672153" cy="252313"/>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4500"/>
            </a:lvl1pPr>
          </a:lstStyle>
          <a:p>
            <a:r>
              <a:rPr lang="ru-RU"/>
              <a:t>Образец заголовка</a:t>
            </a:r>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a:t>Образец подзаголовка</a:t>
            </a:r>
          </a:p>
        </p:txBody>
      </p:sp>
      <p:sp>
        <p:nvSpPr>
          <p:cNvPr id="4" name="Дата 3"/>
          <p:cNvSpPr>
            <a:spLocks noGrp="1"/>
          </p:cNvSpPr>
          <p:nvPr>
            <p:ph type="dt" sz="half" idx="10"/>
          </p:nvPr>
        </p:nvSpPr>
        <p:spPr/>
        <p:txBody>
          <a:bodyPr/>
          <a:lstStyle/>
          <a:p>
            <a:fld id="{820BB889-9D34-4BBB-8EBF-7B432ADE08F0}" type="datetimeFigureOut">
              <a:rPr lang="ru-RU" smtClean="0"/>
              <a:pPr/>
              <a:t>28.02.2022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C173F88-3387-453B-9303-AC0210B95CB8}" type="slidenum">
              <a:rPr lang="ru-RU" smtClean="0"/>
              <a:pPr/>
              <a:t>‹#›</a:t>
            </a:fld>
            <a:endParaRPr lang="ru-RU"/>
          </a:p>
        </p:txBody>
      </p:sp>
    </p:spTree>
    <p:extLst>
      <p:ext uri="{BB962C8B-B14F-4D97-AF65-F5344CB8AC3E}">
        <p14:creationId xmlns:p14="http://schemas.microsoft.com/office/powerpoint/2010/main" val="260874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820BB889-9D34-4BBB-8EBF-7B432ADE08F0}" type="datetimeFigureOut">
              <a:rPr lang="ru-RU" smtClean="0"/>
              <a:pPr/>
              <a:t>28.02.2022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C173F88-3387-453B-9303-AC0210B95CB8}" type="slidenum">
              <a:rPr lang="ru-RU" smtClean="0"/>
              <a:pPr/>
              <a:t>‹#›</a:t>
            </a:fld>
            <a:endParaRPr lang="ru-RU"/>
          </a:p>
        </p:txBody>
      </p:sp>
    </p:spTree>
    <p:extLst>
      <p:ext uri="{BB962C8B-B14F-4D97-AF65-F5344CB8AC3E}">
        <p14:creationId xmlns:p14="http://schemas.microsoft.com/office/powerpoint/2010/main" val="358004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07757" y="365125"/>
            <a:ext cx="1478756"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71488" y="365125"/>
            <a:ext cx="4321969"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820BB889-9D34-4BBB-8EBF-7B432ADE08F0}" type="datetimeFigureOut">
              <a:rPr lang="ru-RU" smtClean="0"/>
              <a:pPr/>
              <a:t>28.02.2022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C173F88-3387-453B-9303-AC0210B95CB8}" type="slidenum">
              <a:rPr lang="ru-RU" smtClean="0"/>
              <a:pPr/>
              <a:t>‹#›</a:t>
            </a:fld>
            <a:endParaRPr lang="ru-RU"/>
          </a:p>
        </p:txBody>
      </p:sp>
    </p:spTree>
    <p:extLst>
      <p:ext uri="{BB962C8B-B14F-4D97-AF65-F5344CB8AC3E}">
        <p14:creationId xmlns:p14="http://schemas.microsoft.com/office/powerpoint/2010/main" val="1227074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495800"/>
          </a:xfrm>
        </p:spPr>
        <p:txBody>
          <a:bodyPr/>
          <a:lstStyle/>
          <a:p>
            <a:pPr lvl="0"/>
            <a:endParaRPr lang="ru-RU" noProof="0" smtClean="0"/>
          </a:p>
        </p:txBody>
      </p:sp>
      <p:sp>
        <p:nvSpPr>
          <p:cNvPr id="4" name="Rectangle 24"/>
          <p:cNvSpPr>
            <a:spLocks noGrp="1" noChangeArrowheads="1"/>
          </p:cNvSpPr>
          <p:nvPr>
            <p:ph type="dt" sz="half" idx="10"/>
          </p:nvPr>
        </p:nvSpPr>
        <p:spPr>
          <a:ln/>
        </p:spPr>
        <p:txBody>
          <a:bodyPr/>
          <a:lstStyle>
            <a:lvl1pPr>
              <a:defRPr/>
            </a:lvl1pPr>
          </a:lstStyle>
          <a:p>
            <a:pPr>
              <a:defRPr/>
            </a:pPr>
            <a:endParaRPr lang="ru-RU"/>
          </a:p>
        </p:txBody>
      </p:sp>
      <p:sp>
        <p:nvSpPr>
          <p:cNvPr id="5" name="Rectangle 25"/>
          <p:cNvSpPr>
            <a:spLocks noGrp="1" noChangeArrowheads="1"/>
          </p:cNvSpPr>
          <p:nvPr>
            <p:ph type="ftr" sz="quarter" idx="11"/>
          </p:nvPr>
        </p:nvSpPr>
        <p:spPr>
          <a:ln/>
        </p:spPr>
        <p:txBody>
          <a:bodyPr/>
          <a:lstStyle>
            <a:lvl1pPr>
              <a:defRPr/>
            </a:lvl1pPr>
          </a:lstStyle>
          <a:p>
            <a:pPr>
              <a:defRPr/>
            </a:pPr>
            <a:endParaRPr lang="ru-RU"/>
          </a:p>
        </p:txBody>
      </p:sp>
      <p:sp>
        <p:nvSpPr>
          <p:cNvPr id="6" name="Rectangle 26"/>
          <p:cNvSpPr>
            <a:spLocks noGrp="1" noChangeArrowheads="1"/>
          </p:cNvSpPr>
          <p:nvPr>
            <p:ph type="sldNum" sz="quarter" idx="12"/>
          </p:nvPr>
        </p:nvSpPr>
        <p:spPr>
          <a:ln/>
        </p:spPr>
        <p:txBody>
          <a:bodyPr/>
          <a:lstStyle>
            <a:lvl1pPr>
              <a:defRPr/>
            </a:lvl1pPr>
          </a:lstStyle>
          <a:p>
            <a:pPr>
              <a:defRPr/>
            </a:pPr>
            <a:fld id="{CF0CD4EE-F4FD-46D0-9ABC-F278D5EF4204}" type="slidenum">
              <a:rPr lang="ru-RU" altLang="ru-RU"/>
              <a:pPr>
                <a:defRPr/>
              </a:pPr>
              <a:t>‹#›</a:t>
            </a:fld>
            <a:endParaRPr lang="ru-RU" altLang="ru-RU"/>
          </a:p>
        </p:txBody>
      </p:sp>
    </p:spTree>
    <p:extLst>
      <p:ext uri="{BB962C8B-B14F-4D97-AF65-F5344CB8AC3E}">
        <p14:creationId xmlns:p14="http://schemas.microsoft.com/office/powerpoint/2010/main" val="3882513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820BB889-9D34-4BBB-8EBF-7B432ADE08F0}" type="datetimeFigureOut">
              <a:rPr lang="ru-RU" smtClean="0"/>
              <a:pPr/>
              <a:t>28.02.2022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C173F88-3387-453B-9303-AC0210B95CB8}" type="slidenum">
              <a:rPr lang="ru-RU" smtClean="0"/>
              <a:pPr/>
              <a:t>‹#›</a:t>
            </a:fld>
            <a:endParaRPr lang="ru-RU"/>
          </a:p>
        </p:txBody>
      </p:sp>
    </p:spTree>
    <p:extLst>
      <p:ext uri="{BB962C8B-B14F-4D97-AF65-F5344CB8AC3E}">
        <p14:creationId xmlns:p14="http://schemas.microsoft.com/office/powerpoint/2010/main" val="3844265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9"/>
            <a:ext cx="7886700" cy="2852737"/>
          </a:xfrm>
        </p:spPr>
        <p:txBody>
          <a:bodyPr anchor="b"/>
          <a:lstStyle>
            <a:lvl1pPr>
              <a:defRPr sz="4500"/>
            </a:lvl1pPr>
          </a:lstStyle>
          <a:p>
            <a:r>
              <a:rPr lang="ru-RU"/>
              <a:t>Образец заголовка</a:t>
            </a:r>
          </a:p>
        </p:txBody>
      </p:sp>
      <p:sp>
        <p:nvSpPr>
          <p:cNvPr id="3" name="Текст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820BB889-9D34-4BBB-8EBF-7B432ADE08F0}" type="datetimeFigureOut">
              <a:rPr lang="ru-RU" smtClean="0"/>
              <a:pPr/>
              <a:t>28.02.2022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C173F88-3387-453B-9303-AC0210B95CB8}" type="slidenum">
              <a:rPr lang="ru-RU" smtClean="0"/>
              <a:pPr/>
              <a:t>‹#›</a:t>
            </a:fld>
            <a:endParaRPr lang="ru-RU"/>
          </a:p>
        </p:txBody>
      </p:sp>
    </p:spTree>
    <p:extLst>
      <p:ext uri="{BB962C8B-B14F-4D97-AF65-F5344CB8AC3E}">
        <p14:creationId xmlns:p14="http://schemas.microsoft.com/office/powerpoint/2010/main" val="2159550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71487" y="1825625"/>
            <a:ext cx="2900363"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3486150" y="1825625"/>
            <a:ext cx="2900363"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820BB889-9D34-4BBB-8EBF-7B432ADE08F0}" type="datetimeFigureOut">
              <a:rPr lang="ru-RU" smtClean="0"/>
              <a:pPr/>
              <a:t>28.02.2022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C173F88-3387-453B-9303-AC0210B95CB8}" type="slidenum">
              <a:rPr lang="ru-RU" smtClean="0"/>
              <a:pPr/>
              <a:t>‹#›</a:t>
            </a:fld>
            <a:endParaRPr lang="ru-RU"/>
          </a:p>
        </p:txBody>
      </p:sp>
    </p:spTree>
    <p:extLst>
      <p:ext uri="{BB962C8B-B14F-4D97-AF65-F5344CB8AC3E}">
        <p14:creationId xmlns:p14="http://schemas.microsoft.com/office/powerpoint/2010/main" val="2349083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65126"/>
            <a:ext cx="7886700" cy="1325563"/>
          </a:xfrm>
        </p:spPr>
        <p:txBody>
          <a:bodyPr/>
          <a:lstStyle/>
          <a:p>
            <a:r>
              <a:rPr lang="ru-RU"/>
              <a:t>Образец заголовка</a:t>
            </a:r>
          </a:p>
        </p:txBody>
      </p:sp>
      <p:sp>
        <p:nvSpPr>
          <p:cNvPr id="3" name="Текст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Объект 3"/>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Объект 5"/>
          <p:cNvSpPr>
            <a:spLocks noGrp="1"/>
          </p:cNvSpPr>
          <p:nvPr>
            <p:ph sz="quarter" idx="4"/>
          </p:nvPr>
        </p:nvSpPr>
        <p:spPr>
          <a:xfrm>
            <a:off x="4629150"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820BB889-9D34-4BBB-8EBF-7B432ADE08F0}" type="datetimeFigureOut">
              <a:rPr lang="ru-RU" smtClean="0"/>
              <a:pPr/>
              <a:t>28.02.2022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C173F88-3387-453B-9303-AC0210B95CB8}" type="slidenum">
              <a:rPr lang="ru-RU" smtClean="0"/>
              <a:pPr/>
              <a:t>‹#›</a:t>
            </a:fld>
            <a:endParaRPr lang="ru-RU"/>
          </a:p>
        </p:txBody>
      </p:sp>
    </p:spTree>
    <p:extLst>
      <p:ext uri="{BB962C8B-B14F-4D97-AF65-F5344CB8AC3E}">
        <p14:creationId xmlns:p14="http://schemas.microsoft.com/office/powerpoint/2010/main" val="2286000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820BB889-9D34-4BBB-8EBF-7B432ADE08F0}" type="datetimeFigureOut">
              <a:rPr lang="ru-RU" smtClean="0"/>
              <a:pPr/>
              <a:t>28.02.2022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C173F88-3387-453B-9303-AC0210B95CB8}" type="slidenum">
              <a:rPr lang="ru-RU" smtClean="0"/>
              <a:pPr/>
              <a:t>‹#›</a:t>
            </a:fld>
            <a:endParaRPr lang="ru-RU"/>
          </a:p>
        </p:txBody>
      </p:sp>
    </p:spTree>
    <p:extLst>
      <p:ext uri="{BB962C8B-B14F-4D97-AF65-F5344CB8AC3E}">
        <p14:creationId xmlns:p14="http://schemas.microsoft.com/office/powerpoint/2010/main" val="1304350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20BB889-9D34-4BBB-8EBF-7B432ADE08F0}" type="datetimeFigureOut">
              <a:rPr lang="ru-RU" smtClean="0"/>
              <a:pPr/>
              <a:t>28.02.2022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C173F88-3387-453B-9303-AC0210B95CB8}" type="slidenum">
              <a:rPr lang="ru-RU" smtClean="0"/>
              <a:pPr/>
              <a:t>‹#›</a:t>
            </a:fld>
            <a:endParaRPr lang="ru-RU"/>
          </a:p>
        </p:txBody>
      </p:sp>
    </p:spTree>
    <p:extLst>
      <p:ext uri="{BB962C8B-B14F-4D97-AF65-F5344CB8AC3E}">
        <p14:creationId xmlns:p14="http://schemas.microsoft.com/office/powerpoint/2010/main" val="2374920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a:t>Образец заголовка</a:t>
            </a:r>
          </a:p>
        </p:txBody>
      </p:sp>
      <p:sp>
        <p:nvSpPr>
          <p:cNvPr id="3" name="Объект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Дата 4"/>
          <p:cNvSpPr>
            <a:spLocks noGrp="1"/>
          </p:cNvSpPr>
          <p:nvPr>
            <p:ph type="dt" sz="half" idx="10"/>
          </p:nvPr>
        </p:nvSpPr>
        <p:spPr/>
        <p:txBody>
          <a:bodyPr/>
          <a:lstStyle/>
          <a:p>
            <a:fld id="{820BB889-9D34-4BBB-8EBF-7B432ADE08F0}" type="datetimeFigureOut">
              <a:rPr lang="ru-RU" smtClean="0"/>
              <a:pPr/>
              <a:t>28.02.2022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C173F88-3387-453B-9303-AC0210B95CB8}" type="slidenum">
              <a:rPr lang="ru-RU" smtClean="0"/>
              <a:pPr/>
              <a:t>‹#›</a:t>
            </a:fld>
            <a:endParaRPr lang="ru-RU"/>
          </a:p>
        </p:txBody>
      </p:sp>
    </p:spTree>
    <p:extLst>
      <p:ext uri="{BB962C8B-B14F-4D97-AF65-F5344CB8AC3E}">
        <p14:creationId xmlns:p14="http://schemas.microsoft.com/office/powerpoint/2010/main" val="2691012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a:t>Образец заголовка</a:t>
            </a:r>
          </a:p>
        </p:txBody>
      </p:sp>
      <p:sp>
        <p:nvSpPr>
          <p:cNvPr id="3" name="Рисунок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Дата 4"/>
          <p:cNvSpPr>
            <a:spLocks noGrp="1"/>
          </p:cNvSpPr>
          <p:nvPr>
            <p:ph type="dt" sz="half" idx="10"/>
          </p:nvPr>
        </p:nvSpPr>
        <p:spPr/>
        <p:txBody>
          <a:bodyPr/>
          <a:lstStyle/>
          <a:p>
            <a:fld id="{820BB889-9D34-4BBB-8EBF-7B432ADE08F0}" type="datetimeFigureOut">
              <a:rPr lang="ru-RU" smtClean="0"/>
              <a:pPr/>
              <a:t>28.02.2022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C173F88-3387-453B-9303-AC0210B95CB8}" type="slidenum">
              <a:rPr lang="ru-RU" smtClean="0"/>
              <a:pPr/>
              <a:t>‹#›</a:t>
            </a:fld>
            <a:endParaRPr lang="ru-RU"/>
          </a:p>
        </p:txBody>
      </p:sp>
    </p:spTree>
    <p:extLst>
      <p:ext uri="{BB962C8B-B14F-4D97-AF65-F5344CB8AC3E}">
        <p14:creationId xmlns:p14="http://schemas.microsoft.com/office/powerpoint/2010/main" val="934140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FAFA"/>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20BB889-9D34-4BBB-8EBF-7B432ADE08F0}" type="datetimeFigureOut">
              <a:rPr lang="ru-RU" smtClean="0"/>
              <a:pPr/>
              <a:t>28.02.2022</a:t>
            </a:fld>
            <a:endParaRPr lang="ru-RU"/>
          </a:p>
        </p:txBody>
      </p:sp>
      <p:sp>
        <p:nvSpPr>
          <p:cNvPr id="5" name="Нижний колонтитул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C173F88-3387-453B-9303-AC0210B95CB8}" type="slidenum">
              <a:rPr lang="ru-RU" smtClean="0"/>
              <a:pPr/>
              <a:t>‹#›</a:t>
            </a:fld>
            <a:endParaRPr lang="ru-RU"/>
          </a:p>
        </p:txBody>
      </p:sp>
      <p:pic>
        <p:nvPicPr>
          <p:cNvPr id="7" name="Рисунок 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97180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www.voobrazenie.ru/"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2134018" y="1119136"/>
            <a:ext cx="5150224" cy="1876607"/>
          </a:xfrm>
        </p:spPr>
        <p:txBody>
          <a:bodyPr>
            <a:noAutofit/>
          </a:bodyPr>
          <a:lstStyle/>
          <a:p>
            <a:r>
              <a:rPr lang="ru-RU" sz="40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mn-lt"/>
              </a:rPr>
              <a:t>Стресс в профессиональной детальности педагога</a:t>
            </a:r>
          </a:p>
        </p:txBody>
      </p:sp>
      <p:sp>
        <p:nvSpPr>
          <p:cNvPr id="3" name="Подзаголовок 2"/>
          <p:cNvSpPr>
            <a:spLocks noGrp="1"/>
          </p:cNvSpPr>
          <p:nvPr>
            <p:ph type="subTitle" idx="1"/>
          </p:nvPr>
        </p:nvSpPr>
        <p:spPr>
          <a:xfrm>
            <a:off x="1996888" y="207307"/>
            <a:ext cx="5150224" cy="802786"/>
          </a:xfrm>
        </p:spPr>
        <p:txBody>
          <a:bodyPr>
            <a:normAutofit lnSpcReduction="10000"/>
          </a:bodyPr>
          <a:lstStyle/>
          <a:p>
            <a:r>
              <a:rPr lang="ru-RU" sz="2400" b="1" dirty="0" smtClean="0">
                <a:solidFill>
                  <a:srgbClr val="7030A0"/>
                </a:solidFill>
                <a:effectLst>
                  <a:outerShdw blurRad="38100" dist="38100" dir="2700000" algn="tl">
                    <a:srgbClr val="000000">
                      <a:alpha val="43137"/>
                    </a:srgbClr>
                  </a:outerShdw>
                </a:effectLst>
              </a:rPr>
              <a:t>Сетевое </a:t>
            </a:r>
            <a:r>
              <a:rPr lang="ru-RU" sz="2400" b="1" dirty="0">
                <a:solidFill>
                  <a:srgbClr val="7030A0"/>
                </a:solidFill>
                <a:effectLst>
                  <a:outerShdw blurRad="38100" dist="38100" dir="2700000" algn="tl">
                    <a:srgbClr val="000000">
                      <a:alpha val="43137"/>
                    </a:srgbClr>
                  </a:outerShdw>
                </a:effectLst>
              </a:rPr>
              <a:t>сообщество </a:t>
            </a:r>
          </a:p>
          <a:p>
            <a:r>
              <a:rPr lang="ru-RU" sz="2400" b="1" dirty="0">
                <a:solidFill>
                  <a:srgbClr val="7030A0"/>
                </a:solidFill>
                <a:effectLst>
                  <a:outerShdw blurRad="38100" dist="38100" dir="2700000" algn="tl">
                    <a:srgbClr val="000000">
                      <a:alpha val="43137"/>
                    </a:srgbClr>
                  </a:outerShdw>
                </a:effectLst>
              </a:rPr>
              <a:t>«Психологи в образовании»</a:t>
            </a:r>
          </a:p>
        </p:txBody>
      </p:sp>
      <p:sp>
        <p:nvSpPr>
          <p:cNvPr id="6" name="Подзаголовок 2">
            <a:extLst>
              <a:ext uri="{FF2B5EF4-FFF2-40B4-BE49-F238E27FC236}">
                <a16:creationId xmlns="" xmlns:a16="http://schemas.microsoft.com/office/drawing/2014/main" id="{B966DFAE-E64C-4629-834C-B3E79BFF1E03}"/>
              </a:ext>
            </a:extLst>
          </p:cNvPr>
          <p:cNvSpPr txBox="1">
            <a:spLocks/>
          </p:cNvSpPr>
          <p:nvPr/>
        </p:nvSpPr>
        <p:spPr>
          <a:xfrm>
            <a:off x="3451122" y="3819833"/>
            <a:ext cx="5692878" cy="1622322"/>
          </a:xfrm>
          <a:prstGeom prst="rect">
            <a:avLst/>
          </a:prstGeom>
        </p:spPr>
        <p:txBody>
          <a:bodyPr vert="horz" lIns="91440" tIns="45720" rIns="91440" bIns="45720" rtlCol="0">
            <a:normAutofit fontScale="47500" lnSpcReduction="20000"/>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ru-RU" sz="2400" b="1" i="0" u="none" strike="noStrike" kern="1200" cap="none" spc="0" normalizeH="0" baseline="0" noProof="0" dirty="0">
                <a:ln>
                  <a:noFill/>
                </a:ln>
                <a:solidFill>
                  <a:schemeClr val="accent2"/>
                </a:solidFill>
                <a:effectLst/>
                <a:uLnTx/>
                <a:uFillTx/>
                <a:latin typeface="Times New Roman" panose="02020603050405020304" pitchFamily="18" charset="0"/>
                <a:ea typeface="+mn-ea"/>
                <a:cs typeface="Times New Roman" panose="02020603050405020304" pitchFamily="18" charset="0"/>
              </a:rPr>
              <a:t> </a:t>
            </a:r>
            <a:r>
              <a:rPr kumimoji="0" lang="ru-RU" sz="2900" b="1" i="0" u="none" strike="noStrike" kern="1200" cap="none" spc="0" normalizeH="0" baseline="0" noProof="0" dirty="0">
                <a:ln>
                  <a:noFill/>
                </a:ln>
                <a:solidFill>
                  <a:srgbClr val="7030A0"/>
                </a:solidFill>
                <a:effectLst>
                  <a:outerShdw blurRad="38100" dist="38100" dir="2700000" algn="tl">
                    <a:srgbClr val="000000">
                      <a:alpha val="43137"/>
                    </a:srgbClr>
                  </a:outerShdw>
                </a:effectLst>
                <a:uLnTx/>
                <a:uFillTx/>
                <a:latin typeface="Times New Roman" panose="02020603050405020304" pitchFamily="18" charset="0"/>
                <a:cs typeface="Times New Roman" panose="02020603050405020304" pitchFamily="18" charset="0"/>
              </a:rPr>
              <a:t>Подготовили педагоги-психологи:</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ru-RU" sz="2900" b="1" i="0" u="none" strike="noStrike" kern="120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Times New Roman" panose="02020603050405020304" pitchFamily="18" charset="0"/>
                <a:cs typeface="Times New Roman" panose="02020603050405020304" pitchFamily="18" charset="0"/>
              </a:rPr>
              <a:t>  МАДОУ №146 Жикина Анастасия Вадимовна</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ru-RU" sz="2900" b="1"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МАДОУ №146 Козлова Алена Сергеевна</a:t>
            </a:r>
            <a:endParaRPr kumimoji="0" lang="ru-RU" sz="2900" b="1" i="0" u="none" strike="noStrike" kern="120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Times New Roman" panose="02020603050405020304" pitchFamily="18" charset="0"/>
              <a:cs typeface="Times New Roman" panose="02020603050405020304" pitchFamily="18" charset="0"/>
            </a:endParaRPr>
          </a:p>
          <a:p>
            <a:pPr lvl="0" algn="ctr">
              <a:lnSpc>
                <a:spcPct val="90000"/>
              </a:lnSpc>
              <a:spcBef>
                <a:spcPts val="1000"/>
              </a:spcBef>
              <a:defRPr/>
            </a:pPr>
            <a:r>
              <a:rPr lang="ru-RU" sz="2900" b="1"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МАДОУ №186 Русакова  Ольга Геннадьевна</a:t>
            </a:r>
          </a:p>
          <a:p>
            <a:pPr lvl="0" algn="ctr">
              <a:lnSpc>
                <a:spcPct val="90000"/>
              </a:lnSpc>
              <a:spcBef>
                <a:spcPts val="1000"/>
              </a:spcBef>
              <a:defRPr/>
            </a:pPr>
            <a:r>
              <a:rPr lang="ru-RU" sz="2900" b="1"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900" b="1"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МАДОУ №</a:t>
            </a:r>
            <a:r>
              <a:rPr lang="ru-RU" sz="2900" b="1"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186 Дубинко Ирина Анатольевна</a:t>
            </a:r>
            <a:endParaRPr kumimoji="0" lang="ru-RU" sz="2900" b="1" i="0" u="none" strike="noStrike" kern="120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ru-RU" sz="2400" b="1" i="0" u="none" strike="noStrike" kern="1200" cap="none" spc="0" normalizeH="0" baseline="0" noProof="0" dirty="0" smtClean="0">
                <a:ln>
                  <a:noFill/>
                </a:ln>
                <a:solidFill>
                  <a:schemeClr val="accent6">
                    <a:lumMod val="40000"/>
                    <a:lumOff val="60000"/>
                  </a:schemeClr>
                </a:solidFill>
                <a:effectLst/>
                <a:uLnTx/>
                <a:uFillTx/>
                <a:latin typeface="Times New Roman" panose="02020603050405020304" pitchFamily="18" charset="0"/>
                <a:ea typeface="+mn-ea"/>
                <a:cs typeface="Times New Roman" panose="02020603050405020304" pitchFamily="18" charset="0"/>
              </a:rPr>
              <a:t>.</a:t>
            </a:r>
            <a:endParaRPr kumimoji="0" lang="ru-RU" sz="2400" b="1" i="0" u="none" strike="noStrike" kern="1200" cap="none" spc="0" normalizeH="0" baseline="0" noProof="0" dirty="0">
              <a:ln>
                <a:noFill/>
              </a:ln>
              <a:solidFill>
                <a:schemeClr val="accent6">
                  <a:lumMod val="40000"/>
                  <a:lumOff val="60000"/>
                </a:schemeClr>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ru-RU" sz="2400" b="1" i="0" u="none" strike="noStrike" kern="1200" cap="none" spc="0" normalizeH="0" baseline="0" noProof="0" dirty="0">
              <a:ln>
                <a:noFill/>
              </a:ln>
              <a:solidFill>
                <a:schemeClr val="accent2"/>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693832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313038" y="171278"/>
            <a:ext cx="8410831" cy="62786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ru-RU" sz="3600" b="1" dirty="0" smtClean="0">
                <a:solidFill>
                  <a:srgbClr val="C00000"/>
                </a:solidFill>
                <a:latin typeface="Calibri" pitchFamily="34" charset="0"/>
                <a:ea typeface="Times New Roman" pitchFamily="18" charset="0"/>
                <a:cs typeface="Times New Roman" pitchFamily="18" charset="0"/>
              </a:rPr>
              <a:t>Личностные особенности человека </a:t>
            </a:r>
          </a:p>
          <a:p>
            <a:pPr lvl="0" algn="ctr" fontAlgn="base">
              <a:spcBef>
                <a:spcPct val="0"/>
              </a:spcBef>
              <a:spcAft>
                <a:spcPct val="0"/>
              </a:spcAft>
            </a:pPr>
            <a:r>
              <a:rPr lang="ru-RU" sz="3600" b="1" dirty="0" smtClean="0">
                <a:solidFill>
                  <a:srgbClr val="C00000"/>
                </a:solidFill>
                <a:latin typeface="Calibri" pitchFamily="34" charset="0"/>
                <a:ea typeface="Times New Roman" pitchFamily="18" charset="0"/>
                <a:cs typeface="Times New Roman" pitchFamily="18" charset="0"/>
              </a:rPr>
              <a:t> восприятия стресса</a:t>
            </a:r>
          </a:p>
          <a:p>
            <a:pPr lvl="0" algn="just" fontAlgn="base">
              <a:spcBef>
                <a:spcPct val="0"/>
              </a:spcBef>
              <a:spcAft>
                <a:spcPct val="0"/>
              </a:spcAft>
            </a:pPr>
            <a:endParaRPr lang="ru-RU" sz="2400" dirty="0" smtClean="0">
              <a:ea typeface="Times New Roman" pitchFamily="18" charset="0"/>
              <a:cs typeface="Times New Roman" pitchFamily="18" charset="0"/>
            </a:endParaRPr>
          </a:p>
          <a:p>
            <a:pPr lvl="0" algn="just" fontAlgn="base">
              <a:spcBef>
                <a:spcPct val="0"/>
              </a:spcBef>
              <a:spcAft>
                <a:spcPct val="0"/>
              </a:spcAft>
            </a:pPr>
            <a:r>
              <a:rPr lang="ru-RU" sz="2400" b="1" dirty="0" smtClean="0">
                <a:solidFill>
                  <a:srgbClr val="7030A0"/>
                </a:solidFill>
                <a:ea typeface="Times New Roman" pitchFamily="18" charset="0"/>
                <a:cs typeface="Times New Roman" pitchFamily="18" charset="0"/>
              </a:rPr>
              <a:t>Одно и то же событие для кого-то будет сопровождаться стрессом, а для кого-то – нет. </a:t>
            </a:r>
            <a:endParaRPr kumimoji="0" lang="ru-RU" sz="2400" b="1" i="0" u="none" strike="noStrike" cap="none" normalizeH="0" baseline="0" dirty="0" smtClean="0">
              <a:ln>
                <a:noFill/>
              </a:ln>
              <a:solidFill>
                <a:srgbClr val="7030A0"/>
              </a:solidFill>
              <a:effectLst/>
              <a:ea typeface="Times New Roman" pitchFamily="18" charset="0"/>
              <a:cs typeface="Times New Roman" pitchFamily="18" charset="0"/>
            </a:endParaRPr>
          </a:p>
          <a:p>
            <a:pPr lvl="0" algn="just" fontAlgn="base">
              <a:spcBef>
                <a:spcPct val="0"/>
              </a:spcBef>
              <a:spcAft>
                <a:spcPct val="0"/>
              </a:spcAft>
            </a:pPr>
            <a:endParaRPr kumimoji="0" lang="ru-RU" sz="2400" b="1" i="0" u="none" strike="noStrike" cap="none" normalizeH="0" baseline="0" dirty="0" smtClean="0">
              <a:ln>
                <a:noFill/>
              </a:ln>
              <a:solidFill>
                <a:srgbClr val="7030A0"/>
              </a:solidFill>
              <a:effectLst/>
              <a:ea typeface="Times New Roman" pitchFamily="18" charset="0"/>
              <a:cs typeface="Times New Roman" pitchFamily="18" charset="0"/>
            </a:endParaRPr>
          </a:p>
          <a:p>
            <a:pPr lvl="0" algn="just" fontAlgn="base">
              <a:spcBef>
                <a:spcPct val="0"/>
              </a:spcBef>
              <a:spcAft>
                <a:spcPct val="0"/>
              </a:spcAft>
            </a:pPr>
            <a:r>
              <a:rPr kumimoji="0" lang="ru-RU" sz="2400" b="1" i="0" u="none" strike="noStrike" cap="none" normalizeH="0" baseline="0" dirty="0" smtClean="0">
                <a:ln>
                  <a:noFill/>
                </a:ln>
                <a:solidFill>
                  <a:srgbClr val="7030A0"/>
                </a:solidFill>
                <a:effectLst/>
                <a:ea typeface="Times New Roman" pitchFamily="18" charset="0"/>
                <a:cs typeface="Times New Roman" pitchFamily="18" charset="0"/>
              </a:rPr>
              <a:t>Это зависит от картины мира человека, от его жизненных ценностей и установок, от значимости ситуации, от физиологических факторов от типа нервной системы.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rgbClr val="7030A0"/>
              </a:solidFill>
              <a:effectLst/>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7030A0"/>
                </a:solidFill>
                <a:effectLst/>
                <a:ea typeface="Times New Roman" pitchFamily="18" charset="0"/>
                <a:cs typeface="Times New Roman" pitchFamily="18" charset="0"/>
              </a:rPr>
              <a:t>Оценка ситуации как стрессовой зависит от того, насколько значим стрессор для человека и как он его оценивает.</a:t>
            </a:r>
            <a:endParaRPr kumimoji="0" lang="ru-RU" sz="2400" b="1" i="0" u="none" strike="noStrike" cap="none" normalizeH="0" baseline="0" dirty="0" smtClean="0">
              <a:ln>
                <a:noFill/>
              </a:ln>
              <a:solidFill>
                <a:srgbClr val="7030A0"/>
              </a:solidFill>
              <a:effectLst/>
              <a:cs typeface="Arial" pitchFamily="34" charset="0"/>
            </a:endParaRPr>
          </a:p>
          <a:p>
            <a:pPr lvl="0" algn="just" eaLnBrk="0" fontAlgn="base" hangingPunct="0">
              <a:spcBef>
                <a:spcPct val="0"/>
              </a:spcBef>
              <a:spcAft>
                <a:spcPct val="0"/>
              </a:spcAft>
            </a:pPr>
            <a:endParaRPr kumimoji="0" lang="ru-RU" sz="2400" b="1" i="0" u="none" strike="noStrike" cap="none" normalizeH="0" baseline="0" dirty="0" smtClean="0">
              <a:ln>
                <a:noFill/>
              </a:ln>
              <a:solidFill>
                <a:srgbClr val="7030A0"/>
              </a:solidFill>
              <a:effectLst/>
              <a:ea typeface="Times New Roman" pitchFamily="18" charset="0"/>
              <a:cs typeface="Times New Roman" pitchFamily="18" charset="0"/>
            </a:endParaRPr>
          </a:p>
          <a:p>
            <a:pPr lvl="0" algn="just" eaLnBrk="0" fontAlgn="base" hangingPunct="0">
              <a:spcBef>
                <a:spcPct val="0"/>
              </a:spcBef>
              <a:spcAft>
                <a:spcPct val="0"/>
              </a:spcAft>
            </a:pPr>
            <a:r>
              <a:rPr kumimoji="0" lang="ru-RU" sz="2400" b="1" i="0" u="none" strike="noStrike" cap="none" normalizeH="0" baseline="0" dirty="0" smtClean="0">
                <a:ln>
                  <a:noFill/>
                </a:ln>
                <a:solidFill>
                  <a:srgbClr val="7030A0"/>
                </a:solidFill>
                <a:effectLst/>
                <a:ea typeface="Times New Roman" pitchFamily="18" charset="0"/>
                <a:cs typeface="Times New Roman" pitchFamily="18" charset="0"/>
              </a:rPr>
              <a:t>Очень часто </a:t>
            </a:r>
            <a:r>
              <a:rPr lang="ru-RU" sz="2400" b="1" dirty="0" smtClean="0">
                <a:solidFill>
                  <a:srgbClr val="7030A0"/>
                </a:solidFill>
                <a:ea typeface="Times New Roman" pitchFamily="18" charset="0"/>
                <a:cs typeface="Times New Roman" pitchFamily="18" charset="0"/>
              </a:rPr>
              <a:t>привести к стрессу способны </a:t>
            </a:r>
            <a:r>
              <a:rPr kumimoji="0" lang="ru-RU" sz="2400" b="1" i="0" u="none" strike="noStrike" cap="none" normalizeH="0" baseline="0" dirty="0" smtClean="0">
                <a:ln>
                  <a:noFill/>
                </a:ln>
                <a:solidFill>
                  <a:srgbClr val="7030A0"/>
                </a:solidFill>
                <a:effectLst/>
                <a:ea typeface="Times New Roman" pitchFamily="18" charset="0"/>
                <a:cs typeface="Times New Roman" pitchFamily="18" charset="0"/>
              </a:rPr>
              <a:t>негативные убеждения.</a:t>
            </a:r>
            <a:endParaRPr kumimoji="0" lang="ru-RU" sz="2400" b="1" i="0" u="none" strike="noStrike" cap="none" normalizeH="0" dirty="0" smtClean="0">
              <a:ln>
                <a:noFill/>
              </a:ln>
              <a:solidFill>
                <a:srgbClr val="7030A0"/>
              </a:solidFill>
              <a:effectLst/>
              <a:ea typeface="Times New Roman" pitchFamily="18" charset="0"/>
              <a:cs typeface="Times New Roman" pitchFamily="18" charset="0"/>
            </a:endParaRPr>
          </a:p>
          <a:p>
            <a:pPr lvl="0" algn="just" eaLnBrk="0" fontAlgn="base" hangingPunct="0">
              <a:spcBef>
                <a:spcPct val="0"/>
              </a:spcBef>
              <a:spcAft>
                <a:spcPct val="0"/>
              </a:spcAf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620785" y="-3"/>
            <a:ext cx="7894042"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1" i="0" strike="noStrike" cap="none" normalizeH="0" baseline="0" dirty="0" smtClean="0">
                <a:ln>
                  <a:noFill/>
                </a:ln>
                <a:solidFill>
                  <a:srgbClr val="C00000"/>
                </a:solidFill>
                <a:effectLst/>
                <a:latin typeface="Arial" pitchFamily="34" charset="0"/>
                <a:cs typeface="Arial" pitchFamily="34" charset="0"/>
              </a:rPr>
              <a:t>	</a:t>
            </a:r>
            <a:r>
              <a:rPr kumimoji="0" lang="ru-RU" sz="1800" b="1" i="0" u="sng" strike="noStrike" cap="none" normalizeH="0" baseline="0" dirty="0" smtClean="0">
                <a:ln>
                  <a:noFill/>
                </a:ln>
                <a:solidFill>
                  <a:srgbClr val="C00000"/>
                </a:solidFill>
                <a:effectLst/>
                <a:latin typeface="Arial" pitchFamily="34" charset="0"/>
                <a:cs typeface="Arial" pitchFamily="34" charset="0"/>
              </a:rPr>
              <a:t>Примеры негативного мышления</a:t>
            </a:r>
            <a:r>
              <a:rPr kumimoji="0" lang="ru-RU" sz="1800" b="1" i="0" u="none" strike="noStrike" cap="none" normalizeH="0" baseline="0" dirty="0" smtClean="0">
                <a:ln>
                  <a:noFill/>
                </a:ln>
                <a:solidFill>
                  <a:schemeClr val="tx1"/>
                </a:solidFill>
                <a:effectLst/>
                <a:latin typeface="Arial" pitchFamily="34"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b="1" i="1" u="none" strike="noStrike" cap="none" normalizeH="0" baseline="0" dirty="0" smtClean="0">
                <a:ln>
                  <a:noFill/>
                </a:ln>
                <a:solidFill>
                  <a:srgbClr val="7030A0"/>
                </a:solidFill>
                <a:effectLst/>
                <a:ea typeface="Times New Roman" pitchFamily="18" charset="0"/>
                <a:cs typeface="Times New Roman" pitchFamily="18" charset="0"/>
              </a:rPr>
              <a:t>чрезмерно категоричное </a:t>
            </a:r>
            <a:r>
              <a:rPr kumimoji="0" lang="ru-RU" b="0" i="0" u="none" strike="noStrike" cap="none" normalizeH="0" baseline="0" dirty="0" smtClean="0">
                <a:ln>
                  <a:noFill/>
                </a:ln>
                <a:solidFill>
                  <a:srgbClr val="7030A0"/>
                </a:solidFill>
                <a:effectLst/>
                <a:ea typeface="Times New Roman" pitchFamily="18" charset="0"/>
                <a:cs typeface="Times New Roman" pitchFamily="18" charset="0"/>
              </a:rPr>
              <a:t>– человек видит вещи в чёрно-белых тонах;</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b="1" i="1" u="none" strike="noStrike" cap="none" normalizeH="0" baseline="0" dirty="0" smtClean="0">
                <a:ln>
                  <a:noFill/>
                </a:ln>
                <a:solidFill>
                  <a:srgbClr val="7030A0"/>
                </a:solidFill>
                <a:effectLst/>
                <a:ea typeface="Times New Roman" pitchFamily="18" charset="0"/>
                <a:cs typeface="Times New Roman" pitchFamily="18" charset="0"/>
              </a:rPr>
              <a:t>излишне абстрактное </a:t>
            </a:r>
            <a:r>
              <a:rPr kumimoji="0" lang="ru-RU" b="0" i="0" u="none" strike="noStrike" cap="none" normalizeH="0" baseline="0" dirty="0" smtClean="0">
                <a:ln>
                  <a:noFill/>
                </a:ln>
                <a:solidFill>
                  <a:srgbClr val="7030A0"/>
                </a:solidFill>
                <a:effectLst/>
                <a:ea typeface="Times New Roman" pitchFamily="18" charset="0"/>
                <a:cs typeface="Times New Roman" pitchFamily="18" charset="0"/>
              </a:rPr>
              <a:t>– обобщает частные факты, используя слова</a:t>
            </a:r>
            <a:r>
              <a:rPr kumimoji="0" lang="ru-RU" b="0" i="0" u="none" strike="noStrike" cap="none" normalizeH="0" dirty="0" smtClean="0">
                <a:ln>
                  <a:noFill/>
                </a:ln>
                <a:solidFill>
                  <a:srgbClr val="7030A0"/>
                </a:solidFill>
                <a:effectLst/>
                <a:ea typeface="Times New Roman" pitchFamily="18" charset="0"/>
                <a:cs typeface="Times New Roman" pitchFamily="18" charset="0"/>
              </a:rPr>
              <a:t> </a:t>
            </a:r>
            <a:r>
              <a:rPr kumimoji="0" lang="ru-RU" b="0" i="0" u="none" strike="noStrike" cap="none" normalizeH="0" baseline="0" dirty="0" smtClean="0">
                <a:ln>
                  <a:noFill/>
                </a:ln>
                <a:solidFill>
                  <a:srgbClr val="7030A0"/>
                </a:solidFill>
                <a:effectLst/>
                <a:ea typeface="Times New Roman" pitchFamily="18" charset="0"/>
                <a:cs typeface="Times New Roman" pitchFamily="18" charset="0"/>
              </a:rPr>
              <a:t>«всегда», «никогда», «все», «никто», «ничего»);</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b="1" i="1" u="none" strike="noStrike" cap="none" normalizeH="0" baseline="0" dirty="0" smtClean="0">
                <a:ln>
                  <a:noFill/>
                </a:ln>
                <a:solidFill>
                  <a:srgbClr val="7030A0"/>
                </a:solidFill>
                <a:effectLst/>
                <a:ea typeface="Times New Roman" pitchFamily="18" charset="0"/>
                <a:cs typeface="Times New Roman" pitchFamily="18" charset="0"/>
              </a:rPr>
              <a:t>слишком катастрофическое </a:t>
            </a:r>
            <a:r>
              <a:rPr kumimoji="0" lang="ru-RU" b="0" i="0" u="none" strike="noStrike" cap="none" normalizeH="0" baseline="0" dirty="0" smtClean="0">
                <a:ln>
                  <a:noFill/>
                </a:ln>
                <a:solidFill>
                  <a:srgbClr val="7030A0"/>
                </a:solidFill>
                <a:effectLst/>
                <a:ea typeface="Times New Roman" pitchFamily="18" charset="0"/>
                <a:cs typeface="Times New Roman" pitchFamily="18" charset="0"/>
              </a:rPr>
              <a:t>– сильно преувеличивает события, покуда они не приобретают в его сознании катастрофические размеры;</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b="1" i="1" u="none" strike="noStrike" cap="none" normalizeH="0" baseline="0" dirty="0" smtClean="0">
                <a:ln>
                  <a:noFill/>
                </a:ln>
                <a:solidFill>
                  <a:srgbClr val="7030A0"/>
                </a:solidFill>
                <a:effectLst/>
                <a:ea typeface="Times New Roman" pitchFamily="18" charset="0"/>
                <a:cs typeface="Times New Roman" pitchFamily="18" charset="0"/>
              </a:rPr>
              <a:t>неоправданно пессимистичное </a:t>
            </a:r>
            <a:r>
              <a:rPr kumimoji="0" lang="ru-RU" b="0" i="0" u="none" strike="noStrike" cap="none" normalizeH="0" baseline="0" dirty="0" smtClean="0">
                <a:ln>
                  <a:noFill/>
                </a:ln>
                <a:solidFill>
                  <a:srgbClr val="7030A0"/>
                </a:solidFill>
                <a:effectLst/>
                <a:ea typeface="Times New Roman" pitchFamily="18" charset="0"/>
                <a:cs typeface="Times New Roman" pitchFamily="18" charset="0"/>
              </a:rPr>
              <a:t>– замечает только плохое и игнорирует позитивные стороны своей жизни;</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b="1" i="1" u="none" strike="noStrike" cap="none" normalizeH="0" baseline="0" dirty="0" smtClean="0">
                <a:ln>
                  <a:noFill/>
                </a:ln>
                <a:solidFill>
                  <a:srgbClr val="7030A0"/>
                </a:solidFill>
                <a:effectLst/>
                <a:ea typeface="Times New Roman" pitchFamily="18" charset="0"/>
                <a:cs typeface="Times New Roman" pitchFamily="18" charset="0"/>
              </a:rPr>
              <a:t>чрезмерно искажённое </a:t>
            </a:r>
            <a:r>
              <a:rPr kumimoji="0" lang="ru-RU" b="0" i="0" u="none" strike="noStrike" cap="none" normalizeH="0" baseline="0" dirty="0" smtClean="0">
                <a:ln>
                  <a:noFill/>
                </a:ln>
                <a:solidFill>
                  <a:srgbClr val="7030A0"/>
                </a:solidFill>
                <a:effectLst/>
                <a:ea typeface="Times New Roman" pitchFamily="18" charset="0"/>
                <a:cs typeface="Times New Roman" pitchFamily="18" charset="0"/>
              </a:rPr>
              <a:t>– человек «обнаруживает» вещи, которые вряд ли присутствуют (намёк или тень превращается в важное свидетельство);</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b="1" i="1" u="none" strike="noStrike" cap="none" normalizeH="0" baseline="0" dirty="0" smtClean="0">
                <a:ln>
                  <a:noFill/>
                </a:ln>
                <a:solidFill>
                  <a:srgbClr val="7030A0"/>
                </a:solidFill>
                <a:effectLst/>
                <a:ea typeface="Times New Roman" pitchFamily="18" charset="0"/>
                <a:cs typeface="Times New Roman" pitchFamily="18" charset="0"/>
              </a:rPr>
              <a:t>слишком субъективное</a:t>
            </a:r>
            <a:r>
              <a:rPr kumimoji="0" lang="ru-RU" b="1" i="0" u="none" strike="noStrike" cap="none" normalizeH="0" baseline="0" dirty="0" smtClean="0">
                <a:ln>
                  <a:noFill/>
                </a:ln>
                <a:solidFill>
                  <a:srgbClr val="7030A0"/>
                </a:solidFill>
                <a:effectLst/>
                <a:ea typeface="Times New Roman" pitchFamily="18" charset="0"/>
                <a:cs typeface="Times New Roman" pitchFamily="18" charset="0"/>
              </a:rPr>
              <a:t> </a:t>
            </a:r>
            <a:r>
              <a:rPr kumimoji="0" lang="ru-RU" b="0" i="0" u="none" strike="noStrike" cap="none" normalizeH="0" baseline="0" dirty="0" smtClean="0">
                <a:ln>
                  <a:noFill/>
                </a:ln>
                <a:solidFill>
                  <a:srgbClr val="7030A0"/>
                </a:solidFill>
                <a:effectLst/>
                <a:ea typeface="Times New Roman" pitchFamily="18" charset="0"/>
                <a:cs typeface="Times New Roman" pitchFamily="18" charset="0"/>
              </a:rPr>
              <a:t>– игнорирует очевидное, держась за свои собственные «факты»;</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b="1" i="1" u="none" strike="noStrike" cap="none" normalizeH="0" baseline="0" dirty="0" smtClean="0">
                <a:ln>
                  <a:noFill/>
                </a:ln>
                <a:solidFill>
                  <a:srgbClr val="7030A0"/>
                </a:solidFill>
                <a:effectLst/>
                <a:ea typeface="Times New Roman" pitchFamily="18" charset="0"/>
                <a:cs typeface="Times New Roman" pitchFamily="18" charset="0"/>
              </a:rPr>
              <a:t>слишком идеалистическое </a:t>
            </a:r>
            <a:r>
              <a:rPr kumimoji="0" lang="ru-RU" b="0" i="0" u="none" strike="noStrike" cap="none" normalizeH="0" baseline="0" dirty="0" smtClean="0">
                <a:ln>
                  <a:noFill/>
                </a:ln>
                <a:solidFill>
                  <a:srgbClr val="7030A0"/>
                </a:solidFill>
                <a:effectLst/>
                <a:ea typeface="Times New Roman" pitchFamily="18" charset="0"/>
                <a:cs typeface="Times New Roman" pitchFamily="18" charset="0"/>
              </a:rPr>
              <a:t>– у человека романтический взгляд на реальность (в реальном мире не может всё быть идеальным);</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b="1" i="1" u="none" strike="noStrike" cap="none" normalizeH="0" baseline="0" dirty="0" smtClean="0">
                <a:ln>
                  <a:noFill/>
                </a:ln>
                <a:solidFill>
                  <a:srgbClr val="7030A0"/>
                </a:solidFill>
                <a:effectLst/>
                <a:ea typeface="Times New Roman" pitchFamily="18" charset="0"/>
                <a:cs typeface="Times New Roman" pitchFamily="18" charset="0"/>
              </a:rPr>
              <a:t>излишне требовательное </a:t>
            </a:r>
            <a:r>
              <a:rPr kumimoji="0" lang="ru-RU" b="0" i="0" u="none" strike="noStrike" cap="none" normalizeH="0" baseline="0" dirty="0" smtClean="0">
                <a:ln>
                  <a:noFill/>
                </a:ln>
                <a:solidFill>
                  <a:srgbClr val="7030A0"/>
                </a:solidFill>
                <a:effectLst/>
                <a:ea typeface="Times New Roman" pitchFamily="18" charset="0"/>
                <a:cs typeface="Times New Roman" pitchFamily="18" charset="0"/>
              </a:rPr>
              <a:t>– человек требует от вещей быть такими, какими он хотел бы их видеть;</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b="1" i="1" u="none" strike="noStrike" cap="none" normalizeH="0" baseline="0" dirty="0" smtClean="0">
                <a:ln>
                  <a:noFill/>
                </a:ln>
                <a:solidFill>
                  <a:srgbClr val="7030A0"/>
                </a:solidFill>
                <a:effectLst/>
                <a:ea typeface="Times New Roman" pitchFamily="18" charset="0"/>
                <a:cs typeface="Times New Roman" pitchFamily="18" charset="0"/>
              </a:rPr>
              <a:t>чрезмерно осуждающее </a:t>
            </a:r>
            <a:r>
              <a:rPr kumimoji="0" lang="ru-RU" b="0" i="0" u="none" strike="noStrike" cap="none" normalizeH="0" baseline="0" dirty="0" smtClean="0">
                <a:ln>
                  <a:noFill/>
                </a:ln>
                <a:solidFill>
                  <a:srgbClr val="7030A0"/>
                </a:solidFill>
                <a:effectLst/>
                <a:ea typeface="Times New Roman" pitchFamily="18" charset="0"/>
                <a:cs typeface="Times New Roman" pitchFamily="18" charset="0"/>
              </a:rPr>
              <a:t>– человек не прощает себя и других людей за неудачи </a:t>
            </a:r>
          </a:p>
          <a:p>
            <a:pPr marL="0" marR="0" lvl="0" indent="0" algn="ctr" defTabSz="914400" rtl="0" eaLnBrk="0" fontAlgn="base" latinLnBrk="0" hangingPunct="0">
              <a:lnSpc>
                <a:spcPct val="100000"/>
              </a:lnSpc>
              <a:spcBef>
                <a:spcPct val="0"/>
              </a:spcBef>
              <a:spcAft>
                <a:spcPct val="0"/>
              </a:spcAft>
              <a:buClrTx/>
              <a:buSzTx/>
              <a:tabLst/>
            </a:pPr>
            <a:endParaRPr kumimoji="0" lang="ru-RU" b="1" i="0" u="none" strike="noStrike" cap="none" normalizeH="0" baseline="0" dirty="0" smtClean="0">
              <a:ln>
                <a:noFill/>
              </a:ln>
              <a:solidFill>
                <a:srgbClr val="C00000"/>
              </a:solidFill>
              <a:effectLst/>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tabLst/>
            </a:pPr>
            <a:r>
              <a:rPr kumimoji="0" lang="ru-RU" b="1" i="0" u="none" strike="noStrike" cap="none" normalizeH="0" baseline="0" dirty="0" smtClean="0">
                <a:ln>
                  <a:noFill/>
                </a:ln>
                <a:solidFill>
                  <a:srgbClr val="C00000"/>
                </a:solidFill>
                <a:effectLst/>
                <a:ea typeface="Times New Roman" pitchFamily="18" charset="0"/>
                <a:cs typeface="Times New Roman" pitchFamily="18" charset="0"/>
              </a:rPr>
              <a:t>Изменив привычные стереотипы поведения или убеждения, можно избавиться от многих стрессоров!</a:t>
            </a:r>
          </a:p>
          <a:p>
            <a:pPr marL="0" marR="0" lvl="0" indent="0" algn="just" defTabSz="914400" rtl="0" eaLnBrk="0" fontAlgn="base" latinLnBrk="0" hangingPunct="0">
              <a:lnSpc>
                <a:spcPct val="100000"/>
              </a:lnSpc>
              <a:spcBef>
                <a:spcPct val="0"/>
              </a:spcBef>
              <a:spcAft>
                <a:spcPct val="0"/>
              </a:spcAft>
              <a:buClrTx/>
              <a:buSzTx/>
              <a:tabLst/>
            </a:pPr>
            <a:endParaRPr kumimoji="0" lang="ru-RU" b="0" i="0" u="none" strike="noStrike" cap="none" normalizeH="0" baseline="0" dirty="0" smtClean="0">
              <a:ln>
                <a:noFill/>
              </a:ln>
              <a:solidFill>
                <a:srgbClr val="7030A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276836" y="-61556"/>
            <a:ext cx="8727121"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3200" b="1" i="0" u="none" strike="noStrike" cap="none" normalizeH="0" baseline="0" dirty="0" smtClean="0">
                <a:ln>
                  <a:noFill/>
                </a:ln>
                <a:solidFill>
                  <a:srgbClr val="C00000"/>
                </a:solidFill>
                <a:effectLst>
                  <a:outerShdw blurRad="38100" dist="38100" dir="2700000" algn="tl">
                    <a:srgbClr val="000000">
                      <a:alpha val="43137"/>
                    </a:srgbClr>
                  </a:outerShdw>
                </a:effectLst>
                <a:cs typeface="Arial" pitchFamily="34" charset="0"/>
              </a:rPr>
              <a:t>Методы эффективной профилактики стр</a:t>
            </a:r>
            <a:r>
              <a:rPr kumimoji="0" lang="ru-RU" sz="2400" b="1" i="0" u="none" strike="noStrike" cap="none" normalizeH="0" baseline="0" dirty="0" smtClean="0">
                <a:ln>
                  <a:noFill/>
                </a:ln>
                <a:solidFill>
                  <a:srgbClr val="C00000"/>
                </a:solidFill>
                <a:effectLst/>
                <a:latin typeface="Arial" pitchFamily="34" charset="0"/>
                <a:cs typeface="Arial" pitchFamily="34" charset="0"/>
              </a:rPr>
              <a:t>есса</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1"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Отдых.</a:t>
            </a:r>
            <a:r>
              <a:rPr kumimoji="0" lang="ru-RU" sz="2000" b="0"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Систематический отдых имеет огромное значение для нормального функционирования организма.</a:t>
            </a:r>
          </a:p>
          <a:p>
            <a:pPr marL="0" marR="0" lvl="0" indent="0" algn="l" defTabSz="914400" rtl="0" eaLnBrk="0" fontAlgn="base" latinLnBrk="0" hangingPunct="0">
              <a:lnSpc>
                <a:spcPct val="100000"/>
              </a:lnSpc>
              <a:spcBef>
                <a:spcPct val="0"/>
              </a:spcBef>
              <a:spcAft>
                <a:spcPct val="0"/>
              </a:spcAft>
              <a:buClrTx/>
              <a:buSzTx/>
              <a:tabLst/>
            </a:pPr>
            <a:r>
              <a:rPr kumimoji="0" lang="ru-RU" sz="2000" b="0"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1"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Полноценный сон.</a:t>
            </a:r>
            <a:r>
              <a:rPr kumimoji="0" lang="ru-RU" sz="2000" b="0"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Чтобы быть в хорошей форме, человеку нужно спать 7-8 часов в сутки. </a:t>
            </a:r>
          </a:p>
          <a:p>
            <a:pPr marL="0" marR="0" lvl="0" indent="0" algn="l" defTabSz="914400" rtl="0" eaLnBrk="0" fontAlgn="base" latinLnBrk="0" hangingPunct="0">
              <a:lnSpc>
                <a:spcPct val="100000"/>
              </a:lnSpc>
              <a:spcBef>
                <a:spcPct val="0"/>
              </a:spcBef>
              <a:spcAft>
                <a:spcPct val="0"/>
              </a:spcAft>
              <a:buClrTx/>
              <a:buSzTx/>
              <a:tabLst/>
            </a:pPr>
            <a:endParaRPr kumimoji="0" lang="ru-RU" sz="1400" b="0"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1"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Правильное питание.</a:t>
            </a:r>
            <a:r>
              <a:rPr kumimoji="0" lang="ru-RU" sz="2000" b="0"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Питание должно быть сбалансированным, чтобы организм получал необходимое количество витаминов и микроэлементов.</a:t>
            </a:r>
          </a:p>
          <a:p>
            <a:pPr marL="0" marR="0" lvl="0" indent="0" algn="l" defTabSz="914400" rtl="0" eaLnBrk="0" fontAlgn="base" latinLnBrk="0" hangingPunct="0">
              <a:lnSpc>
                <a:spcPct val="100000"/>
              </a:lnSpc>
              <a:spcBef>
                <a:spcPct val="0"/>
              </a:spcBef>
              <a:spcAft>
                <a:spcPct val="0"/>
              </a:spcAft>
              <a:buClrTx/>
              <a:buSzTx/>
              <a:tabLst/>
            </a:pPr>
            <a:r>
              <a:rPr kumimoji="0" lang="ru-RU" sz="2000" b="0"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1"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Физические нагрузки.</a:t>
            </a:r>
            <a:r>
              <a:rPr kumimoji="0" lang="ru-RU" sz="2000" b="0"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Спорт и физический труд – это прекрасный способ предупредить стресс, ведь за счет них высвобождается излишняя энергия. </a:t>
            </a:r>
          </a:p>
          <a:p>
            <a:pPr marL="0" marR="0" lvl="0" indent="0" algn="l" defTabSz="914400" rtl="0" eaLnBrk="0" fontAlgn="base" latinLnBrk="0" hangingPunct="0">
              <a:lnSpc>
                <a:spcPct val="100000"/>
              </a:lnSpc>
              <a:spcBef>
                <a:spcPct val="0"/>
              </a:spcBef>
              <a:spcAft>
                <a:spcPct val="0"/>
              </a:spcAft>
              <a:buClrTx/>
              <a:buSzTx/>
              <a:tabLst/>
            </a:pPr>
            <a:endParaRPr kumimoji="0" lang="ru-RU" sz="1400" b="0"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1"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Массаж.</a:t>
            </a:r>
            <a:r>
              <a:rPr kumimoji="0" lang="ru-RU" sz="2000" b="0"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Если сеансы массажа сделать регулярными, они будут очень благоприятно воздействовать на организм, снимать напряжение и усталость, расслаблять физически и эмоционально. </a:t>
            </a:r>
          </a:p>
          <a:p>
            <a:pPr marL="0" marR="0" lvl="0" indent="0" algn="l" defTabSz="914400" rtl="0" eaLnBrk="0" fontAlgn="base" latinLnBrk="0" hangingPunct="0">
              <a:lnSpc>
                <a:spcPct val="100000"/>
              </a:lnSpc>
              <a:spcBef>
                <a:spcPct val="0"/>
              </a:spcBef>
              <a:spcAft>
                <a:spcPct val="0"/>
              </a:spcAft>
              <a:buClrTx/>
              <a:buSzTx/>
              <a:tabLst/>
            </a:pPr>
            <a:endParaRPr kumimoji="0" lang="ru-RU" sz="1400" b="0"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1"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Водные процедуры.</a:t>
            </a:r>
            <a:r>
              <a:rPr kumimoji="0" lang="ru-RU" sz="2000" b="0"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Вода – не только источник жизни, а еще и уникальная субстанция, благоприятно влияющая на организм и снимающая </a:t>
            </a:r>
            <a:r>
              <a:rPr kumimoji="0" lang="ru-RU" sz="2000" b="0" i="0" u="none" strike="noStrike" cap="none" normalizeH="0" baseline="0" dirty="0" err="1" smtClean="0">
                <a:ln>
                  <a:noFill/>
                </a:ln>
                <a:solidFill>
                  <a:srgbClr val="7030A0"/>
                </a:solidFill>
                <a:effectLst/>
                <a:latin typeface="Calibri" pitchFamily="34" charset="0"/>
                <a:ea typeface="Times New Roman" pitchFamily="18" charset="0"/>
                <a:cs typeface="Times New Roman" pitchFamily="18" charset="0"/>
              </a:rPr>
              <a:t>психоэмоциональное</a:t>
            </a:r>
            <a:r>
              <a:rPr kumimoji="0" lang="ru-RU" sz="2000" b="0"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напряжение. </a:t>
            </a:r>
            <a:endParaRPr kumimoji="0" lang="ru-RU" sz="2000" b="0" i="0" u="none" strike="noStrike" cap="none" normalizeH="0" baseline="0" dirty="0" smtClean="0">
              <a:ln>
                <a:noFill/>
              </a:ln>
              <a:solidFill>
                <a:srgbClr val="7030A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7855809-EC76-4088-B6D0-27FAD8430C12}"/>
              </a:ext>
            </a:extLst>
          </p:cNvPr>
          <p:cNvSpPr>
            <a:spLocks noGrp="1"/>
          </p:cNvSpPr>
          <p:nvPr>
            <p:ph type="title"/>
          </p:nvPr>
        </p:nvSpPr>
        <p:spPr>
          <a:xfrm>
            <a:off x="554222" y="255181"/>
            <a:ext cx="7886700" cy="574270"/>
          </a:xfrm>
        </p:spPr>
        <p:txBody>
          <a:bodyPr>
            <a:normAutofit fontScale="90000"/>
          </a:bodyPr>
          <a:lstStyle/>
          <a:p>
            <a:pPr algn="ctr"/>
            <a:r>
              <a:rPr lang="ru-RU" sz="4000" b="1" dirty="0">
                <a:solidFill>
                  <a:srgbClr val="C000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Стратегии преодоления </a:t>
            </a:r>
            <a:br>
              <a:rPr lang="ru-RU" sz="4000" b="1" dirty="0">
                <a:solidFill>
                  <a:srgbClr val="C000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br>
            <a:r>
              <a:rPr lang="ru-RU" sz="4000" b="1" dirty="0">
                <a:solidFill>
                  <a:srgbClr val="C000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стресса</a:t>
            </a:r>
          </a:p>
        </p:txBody>
      </p:sp>
      <p:sp>
        <p:nvSpPr>
          <p:cNvPr id="3" name="Объект 2">
            <a:extLst>
              <a:ext uri="{FF2B5EF4-FFF2-40B4-BE49-F238E27FC236}">
                <a16:creationId xmlns="" xmlns:a16="http://schemas.microsoft.com/office/drawing/2014/main" id="{2D09094B-5099-4CA2-AABF-C43B2FAD64CE}"/>
              </a:ext>
            </a:extLst>
          </p:cNvPr>
          <p:cNvSpPr>
            <a:spLocks noGrp="1"/>
          </p:cNvSpPr>
          <p:nvPr>
            <p:ph idx="1"/>
          </p:nvPr>
        </p:nvSpPr>
        <p:spPr>
          <a:xfrm>
            <a:off x="555157" y="1201479"/>
            <a:ext cx="8323964" cy="5656521"/>
          </a:xfrm>
        </p:spPr>
        <p:txBody>
          <a:bodyPr>
            <a:normAutofit/>
          </a:bodyPr>
          <a:lstStyle/>
          <a:p>
            <a:pPr>
              <a:buNone/>
            </a:pPr>
            <a:r>
              <a:rPr lang="ru-RU" sz="2000" b="1" u="sng" dirty="0">
                <a:solidFill>
                  <a:srgbClr val="7030A0"/>
                </a:solidFill>
                <a:latin typeface="Times New Roman" pitchFamily="18" charset="0"/>
                <a:cs typeface="Times New Roman" pitchFamily="18" charset="0"/>
              </a:rPr>
              <a:t>Стресс- </a:t>
            </a:r>
            <a:r>
              <a:rPr lang="ru-RU" sz="2000" b="1" u="sng" dirty="0" smtClean="0">
                <a:solidFill>
                  <a:srgbClr val="7030A0"/>
                </a:solidFill>
                <a:latin typeface="Times New Roman" pitchFamily="18" charset="0"/>
                <a:cs typeface="Times New Roman" pitchFamily="18" charset="0"/>
              </a:rPr>
              <a:t>управление </a:t>
            </a:r>
            <a:r>
              <a:rPr lang="ru-RU" sz="2000" b="1" u="sng" dirty="0">
                <a:solidFill>
                  <a:srgbClr val="7030A0"/>
                </a:solidFill>
                <a:latin typeface="Times New Roman" pitchFamily="18" charset="0"/>
                <a:cs typeface="Times New Roman" pitchFamily="18" charset="0"/>
              </a:rPr>
              <a:t>стрессом </a:t>
            </a:r>
            <a:r>
              <a:rPr lang="ru-RU" sz="2000" dirty="0">
                <a:solidFill>
                  <a:srgbClr val="7030A0"/>
                </a:solidFill>
                <a:latin typeface="Times New Roman" pitchFamily="18" charset="0"/>
                <a:cs typeface="Times New Roman" pitchFamily="18" charset="0"/>
              </a:rPr>
              <a:t>– это совокупность методов, приемов и упражнений которые позволяют человеку уберечься от негативного влияния стрессов или свести это влияние до минимума.</a:t>
            </a:r>
          </a:p>
          <a:p>
            <a:pPr>
              <a:buNone/>
            </a:pPr>
            <a:endParaRPr lang="ru-RU" sz="2000" dirty="0">
              <a:solidFill>
                <a:srgbClr val="7030A0"/>
              </a:solidFill>
              <a:latin typeface="Times New Roman" pitchFamily="18" charset="0"/>
              <a:cs typeface="Times New Roman" pitchFamily="18" charset="0"/>
            </a:endParaRPr>
          </a:p>
          <a:p>
            <a:pPr lvl="0">
              <a:buNone/>
            </a:pPr>
            <a:endParaRPr lang="ru-RU" sz="2400" dirty="0">
              <a:solidFill>
                <a:srgbClr val="7030A0"/>
              </a:solidFill>
              <a:latin typeface="Times New Roman" pitchFamily="18" charset="0"/>
              <a:cs typeface="Times New Roman" pitchFamily="18" charset="0"/>
            </a:endParaRPr>
          </a:p>
          <a:p>
            <a:pPr lvl="0">
              <a:buNone/>
            </a:pPr>
            <a:endParaRPr lang="ru-RU" sz="2400" dirty="0">
              <a:solidFill>
                <a:srgbClr val="7030A0"/>
              </a:solidFill>
              <a:latin typeface="Times New Roman" pitchFamily="18" charset="0"/>
              <a:cs typeface="Times New Roman" pitchFamily="18" charset="0"/>
            </a:endParaRPr>
          </a:p>
          <a:p>
            <a:pPr lvl="0">
              <a:buNone/>
            </a:pPr>
            <a:endParaRPr lang="ru-RU" sz="2400" dirty="0">
              <a:solidFill>
                <a:srgbClr val="7030A0"/>
              </a:solidFill>
              <a:latin typeface="Times New Roman" pitchFamily="18" charset="0"/>
              <a:cs typeface="Times New Roman" pitchFamily="18" charset="0"/>
            </a:endParaRPr>
          </a:p>
          <a:p>
            <a:pPr lvl="0">
              <a:buNone/>
            </a:pPr>
            <a:endParaRPr lang="ru-RU" sz="2400" dirty="0">
              <a:solidFill>
                <a:srgbClr val="7030A0"/>
              </a:solidFill>
              <a:latin typeface="Times New Roman" pitchFamily="18" charset="0"/>
              <a:cs typeface="Times New Roman" pitchFamily="18" charset="0"/>
            </a:endParaRPr>
          </a:p>
          <a:p>
            <a:endParaRPr lang="ru-RU" dirty="0"/>
          </a:p>
        </p:txBody>
      </p:sp>
      <p:sp>
        <p:nvSpPr>
          <p:cNvPr id="4" name="Прямоугольник: скругленные углы 3">
            <a:extLst>
              <a:ext uri="{FF2B5EF4-FFF2-40B4-BE49-F238E27FC236}">
                <a16:creationId xmlns="" xmlns:a16="http://schemas.microsoft.com/office/drawing/2014/main" id="{7DAFF35B-CDD9-431C-9FDC-2A11E1DAFF1B}"/>
              </a:ext>
            </a:extLst>
          </p:cNvPr>
          <p:cNvSpPr/>
          <p:nvPr/>
        </p:nvSpPr>
        <p:spPr>
          <a:xfrm>
            <a:off x="1775968" y="2466753"/>
            <a:ext cx="5592063" cy="1233377"/>
          </a:xfrm>
          <a:prstGeom prst="round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buNone/>
            </a:pPr>
            <a:r>
              <a:rPr lang="ru-RU" sz="2400" b="1" u="sng" dirty="0">
                <a:ln w="0"/>
                <a:solidFill>
                  <a:schemeClr val="bg1"/>
                </a:solidFill>
                <a:effectLst>
                  <a:outerShdw blurRad="38100" dist="19050" dir="2700000" algn="tl" rotWithShape="0">
                    <a:schemeClr val="dk1">
                      <a:alpha val="40000"/>
                    </a:schemeClr>
                  </a:outerShdw>
                </a:effectLst>
                <a:latin typeface="Cambria" panose="02040503050406030204" pitchFamily="18" charset="0"/>
                <a:ea typeface="Cambria" panose="02040503050406030204" pitchFamily="18" charset="0"/>
                <a:cs typeface="Times New Roman" pitchFamily="18" charset="0"/>
              </a:rPr>
              <a:t>Сам процесс управления можно представить в трех плоскостях:</a:t>
            </a:r>
          </a:p>
        </p:txBody>
      </p:sp>
      <p:cxnSp>
        <p:nvCxnSpPr>
          <p:cNvPr id="6" name="Прямая со стрелкой 5">
            <a:extLst>
              <a:ext uri="{FF2B5EF4-FFF2-40B4-BE49-F238E27FC236}">
                <a16:creationId xmlns="" xmlns:a16="http://schemas.microsoft.com/office/drawing/2014/main" id="{0B5D9505-71C9-4F35-B2A3-E86220499B72}"/>
              </a:ext>
            </a:extLst>
          </p:cNvPr>
          <p:cNvCxnSpPr/>
          <p:nvPr/>
        </p:nvCxnSpPr>
        <p:spPr>
          <a:xfrm flipH="1">
            <a:off x="1238248" y="3761179"/>
            <a:ext cx="946961" cy="781492"/>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7" name="Прямая со стрелкой 6">
            <a:extLst>
              <a:ext uri="{FF2B5EF4-FFF2-40B4-BE49-F238E27FC236}">
                <a16:creationId xmlns="" xmlns:a16="http://schemas.microsoft.com/office/drawing/2014/main" id="{AFF6028F-5CFA-4E37-A8A3-E2FC6D8F6ED0}"/>
              </a:ext>
            </a:extLst>
          </p:cNvPr>
          <p:cNvCxnSpPr>
            <a:cxnSpLocks/>
          </p:cNvCxnSpPr>
          <p:nvPr/>
        </p:nvCxnSpPr>
        <p:spPr>
          <a:xfrm>
            <a:off x="4571999" y="3761179"/>
            <a:ext cx="0" cy="1820914"/>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0" name="Прямая со стрелкой 9">
            <a:extLst>
              <a:ext uri="{FF2B5EF4-FFF2-40B4-BE49-F238E27FC236}">
                <a16:creationId xmlns="" xmlns:a16="http://schemas.microsoft.com/office/drawing/2014/main" id="{5D96726F-A65D-4391-B846-B433808802C1}"/>
              </a:ext>
            </a:extLst>
          </p:cNvPr>
          <p:cNvCxnSpPr>
            <a:cxnSpLocks/>
          </p:cNvCxnSpPr>
          <p:nvPr/>
        </p:nvCxnSpPr>
        <p:spPr>
          <a:xfrm>
            <a:off x="6783572" y="3761179"/>
            <a:ext cx="1060821" cy="640699"/>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13" name="Прямоугольник: скругленные углы 12">
            <a:extLst>
              <a:ext uri="{FF2B5EF4-FFF2-40B4-BE49-F238E27FC236}">
                <a16:creationId xmlns="" xmlns:a16="http://schemas.microsoft.com/office/drawing/2014/main" id="{D073C803-B159-4516-A003-0733ED78654F}"/>
              </a:ext>
            </a:extLst>
          </p:cNvPr>
          <p:cNvSpPr/>
          <p:nvPr/>
        </p:nvSpPr>
        <p:spPr>
          <a:xfrm>
            <a:off x="431171" y="4603720"/>
            <a:ext cx="3422355" cy="909261"/>
          </a:xfrm>
          <a:prstGeom prst="round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lvl="0">
              <a:buNone/>
            </a:pPr>
            <a:r>
              <a:rPr lang="ru-RU" sz="1600" dirty="0">
                <a:solidFill>
                  <a:schemeClr val="bg1"/>
                </a:solidFill>
                <a:latin typeface="Times New Roman" pitchFamily="18" charset="0"/>
                <a:cs typeface="Times New Roman" pitchFamily="18" charset="0"/>
              </a:rPr>
              <a:t>1. До появления стресса произвести профилактику возникновения стресса</a:t>
            </a:r>
          </a:p>
        </p:txBody>
      </p:sp>
      <p:sp>
        <p:nvSpPr>
          <p:cNvPr id="14" name="Прямоугольник: скругленные углы 13">
            <a:extLst>
              <a:ext uri="{FF2B5EF4-FFF2-40B4-BE49-F238E27FC236}">
                <a16:creationId xmlns="" xmlns:a16="http://schemas.microsoft.com/office/drawing/2014/main" id="{22E9446E-C0E3-4498-A05F-E430E7DA51A9}"/>
              </a:ext>
            </a:extLst>
          </p:cNvPr>
          <p:cNvSpPr/>
          <p:nvPr/>
        </p:nvSpPr>
        <p:spPr>
          <a:xfrm>
            <a:off x="2780418" y="5656521"/>
            <a:ext cx="3434308" cy="893313"/>
          </a:xfrm>
          <a:prstGeom prst="round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lvl="0">
              <a:buNone/>
            </a:pPr>
            <a:r>
              <a:rPr lang="ru-RU" sz="1600" dirty="0">
                <a:solidFill>
                  <a:schemeClr val="bg1"/>
                </a:solidFill>
                <a:latin typeface="Times New Roman" pitchFamily="18" charset="0"/>
                <a:cs typeface="Times New Roman" pitchFamily="18" charset="0"/>
              </a:rPr>
              <a:t>3. В острой стрессовой ситуации совершать методы самопомощи</a:t>
            </a:r>
          </a:p>
        </p:txBody>
      </p:sp>
      <p:sp>
        <p:nvSpPr>
          <p:cNvPr id="15" name="Прямоугольник: скругленные углы 14">
            <a:extLst>
              <a:ext uri="{FF2B5EF4-FFF2-40B4-BE49-F238E27FC236}">
                <a16:creationId xmlns="" xmlns:a16="http://schemas.microsoft.com/office/drawing/2014/main" id="{24778C20-3328-40A8-9DB0-C26011A1FD34}"/>
              </a:ext>
            </a:extLst>
          </p:cNvPr>
          <p:cNvSpPr/>
          <p:nvPr/>
        </p:nvSpPr>
        <p:spPr>
          <a:xfrm>
            <a:off x="5577892" y="4428519"/>
            <a:ext cx="3434308" cy="940923"/>
          </a:xfrm>
          <a:prstGeom prst="round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r>
              <a:rPr lang="ru-RU" sz="1600" dirty="0">
                <a:solidFill>
                  <a:schemeClr val="bg1"/>
                </a:solidFill>
                <a:latin typeface="Times New Roman" pitchFamily="18" charset="0"/>
                <a:cs typeface="Times New Roman" pitchFamily="18" charset="0"/>
              </a:rPr>
              <a:t>2. После появления стресса активно противодействовать стрессу</a:t>
            </a:r>
          </a:p>
          <a:p>
            <a:pPr lvl="0">
              <a:buNone/>
            </a:pPr>
            <a:endParaRPr lang="ru-RU" sz="16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0897894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4F59A1CF-FA16-4F8D-9A5D-E901A6139E74}"/>
              </a:ext>
            </a:extLst>
          </p:cNvPr>
          <p:cNvSpPr>
            <a:spLocks noGrp="1"/>
          </p:cNvSpPr>
          <p:nvPr>
            <p:ph type="ctrTitle"/>
          </p:nvPr>
        </p:nvSpPr>
        <p:spPr>
          <a:xfrm>
            <a:off x="1143000" y="1122363"/>
            <a:ext cx="6858000" cy="982884"/>
          </a:xfrm>
        </p:spPr>
        <p:txBody>
          <a:bodyPr>
            <a:normAutofit fontScale="90000"/>
          </a:bodyPr>
          <a:lstStyle/>
          <a:p>
            <a:r>
              <a:rPr lang="ru-RU" dirty="0">
                <a:solidFill>
                  <a:srgbClr val="C00000"/>
                </a:solidFill>
                <a:latin typeface="Cambria" panose="02040503050406030204" pitchFamily="18" charset="0"/>
                <a:ea typeface="Cambria" panose="02040503050406030204" pitchFamily="18" charset="0"/>
              </a:rPr>
              <a:t>Практические приёмы преодоления стресса</a:t>
            </a:r>
          </a:p>
        </p:txBody>
      </p:sp>
      <p:pic>
        <p:nvPicPr>
          <p:cNvPr id="5" name="Рисунок 4">
            <a:extLst>
              <a:ext uri="{FF2B5EF4-FFF2-40B4-BE49-F238E27FC236}">
                <a16:creationId xmlns="" xmlns:a16="http://schemas.microsoft.com/office/drawing/2014/main" id="{CEFACA48-193D-48BC-A8CE-6457C6314D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83907" y="2456121"/>
            <a:ext cx="6176186" cy="4117457"/>
          </a:xfrm>
          <a:prstGeom prst="rect">
            <a:avLst/>
          </a:prstGeom>
        </p:spPr>
      </p:pic>
    </p:spTree>
    <p:extLst>
      <p:ext uri="{BB962C8B-B14F-4D97-AF65-F5344CB8AC3E}">
        <p14:creationId xmlns:p14="http://schemas.microsoft.com/office/powerpoint/2010/main" val="26627532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rgbClr val="C00000"/>
                </a:solidFill>
                <a:effectLst>
                  <a:outerShdw blurRad="38100" dist="38100" dir="2700000" algn="tl">
                    <a:srgbClr val="000000">
                      <a:alpha val="43137"/>
                    </a:srgbClr>
                  </a:outerShdw>
                </a:effectLst>
                <a:latin typeface="+mn-lt"/>
              </a:rPr>
              <a:t>Техники, направленные на профилактику стресса</a:t>
            </a:r>
          </a:p>
        </p:txBody>
      </p:sp>
      <p:sp>
        <p:nvSpPr>
          <p:cNvPr id="3" name="Объект 2"/>
          <p:cNvSpPr>
            <a:spLocks noGrp="1"/>
          </p:cNvSpPr>
          <p:nvPr>
            <p:ph sz="half" idx="1"/>
          </p:nvPr>
        </p:nvSpPr>
        <p:spPr>
          <a:xfrm>
            <a:off x="231820" y="1690688"/>
            <a:ext cx="4033502" cy="5057841"/>
          </a:xfrm>
          <a:ln w="38100">
            <a:solidFill>
              <a:schemeClr val="accent2">
                <a:lumMod val="50000"/>
              </a:schemeClr>
            </a:solidFill>
          </a:ln>
        </p:spPr>
        <p:txBody>
          <a:bodyPr>
            <a:normAutofit fontScale="92500" lnSpcReduction="10000"/>
          </a:bodyPr>
          <a:lstStyle/>
          <a:p>
            <a:r>
              <a:rPr lang="ru-RU" sz="2400" dirty="0">
                <a:solidFill>
                  <a:schemeClr val="accent2">
                    <a:lumMod val="75000"/>
                  </a:schemeClr>
                </a:solidFill>
                <a:latin typeface="Arial Black" panose="020B0A04020102020204" pitchFamily="34" charset="0"/>
              </a:rPr>
              <a:t>Упражнение </a:t>
            </a:r>
          </a:p>
          <a:p>
            <a:pPr marL="0" indent="0">
              <a:buNone/>
            </a:pPr>
            <a:r>
              <a:rPr lang="ru-RU" sz="2400" dirty="0">
                <a:solidFill>
                  <a:schemeClr val="accent2">
                    <a:lumMod val="75000"/>
                  </a:schemeClr>
                </a:solidFill>
                <a:latin typeface="Arial Black" panose="020B0A04020102020204" pitchFamily="34" charset="0"/>
              </a:rPr>
              <a:t>«Отпусти свои мысли»</a:t>
            </a:r>
          </a:p>
          <a:p>
            <a:pPr marL="0" indent="0" algn="ctr">
              <a:buNone/>
            </a:pPr>
            <a:r>
              <a:rPr lang="ru-RU" sz="2200" dirty="0">
                <a:solidFill>
                  <a:srgbClr val="002060"/>
                </a:solidFill>
                <a:latin typeface="Arial Black" panose="020B0A04020102020204" pitchFamily="34" charset="0"/>
              </a:rPr>
              <a:t>Помогает не зацикливаться на негативных мыслях.</a:t>
            </a:r>
          </a:p>
          <a:p>
            <a:pPr marL="0" indent="0" algn="ctr">
              <a:buNone/>
            </a:pPr>
            <a:r>
              <a:rPr lang="ru-RU" sz="2200" dirty="0">
                <a:solidFill>
                  <a:srgbClr val="002060"/>
                </a:solidFill>
                <a:latin typeface="Arial Black" panose="020B0A04020102020204" pitchFamily="34" charset="0"/>
              </a:rPr>
              <a:t>Представьте, что мысли это облака в небе. Вы лежите на траве и рассматриваете голубое небо, на котором бегут облака. Вы не движетесь за облаками, а просто смотрите как каждая ваша негативная мысль верхом на облаке уплывает по небу.</a:t>
            </a:r>
          </a:p>
          <a:p>
            <a:endParaRPr lang="ru-RU" sz="2200" dirty="0"/>
          </a:p>
        </p:txBody>
      </p:sp>
      <p:sp>
        <p:nvSpPr>
          <p:cNvPr id="4" name="Объект 3"/>
          <p:cNvSpPr>
            <a:spLocks noGrp="1"/>
          </p:cNvSpPr>
          <p:nvPr>
            <p:ph sz="half" idx="2"/>
          </p:nvPr>
        </p:nvSpPr>
        <p:spPr>
          <a:xfrm>
            <a:off x="4572000" y="1690689"/>
            <a:ext cx="4199138" cy="5057840"/>
          </a:xfrm>
          <a:ln w="38100">
            <a:solidFill>
              <a:schemeClr val="accent2">
                <a:lumMod val="50000"/>
              </a:schemeClr>
            </a:solidFill>
          </a:ln>
        </p:spPr>
        <p:txBody>
          <a:bodyPr>
            <a:normAutofit fontScale="92500" lnSpcReduction="10000"/>
          </a:bodyPr>
          <a:lstStyle/>
          <a:p>
            <a:r>
              <a:rPr lang="ru-RU" sz="2400" b="1" dirty="0">
                <a:solidFill>
                  <a:schemeClr val="accent2">
                    <a:lumMod val="75000"/>
                  </a:schemeClr>
                </a:solidFill>
                <a:latin typeface="Arial Black" panose="020B0A04020102020204" pitchFamily="34" charset="0"/>
              </a:rPr>
              <a:t>Упражнение </a:t>
            </a:r>
          </a:p>
          <a:p>
            <a:pPr marL="0" indent="0">
              <a:buNone/>
            </a:pPr>
            <a:r>
              <a:rPr lang="ru-RU" sz="2400" b="1" dirty="0">
                <a:solidFill>
                  <a:schemeClr val="accent2">
                    <a:lumMod val="75000"/>
                  </a:schemeClr>
                </a:solidFill>
                <a:latin typeface="Arial Black" panose="020B0A04020102020204" pitchFamily="34" charset="0"/>
              </a:rPr>
              <a:t>«Ловец блага»</a:t>
            </a:r>
            <a:endParaRPr lang="ru-RU" sz="2400" dirty="0">
              <a:solidFill>
                <a:schemeClr val="accent2">
                  <a:lumMod val="75000"/>
                </a:schemeClr>
              </a:solidFill>
              <a:latin typeface="Arial Black" panose="020B0A04020102020204" pitchFamily="34" charset="0"/>
            </a:endParaRPr>
          </a:p>
          <a:p>
            <a:pPr marL="0" indent="0" algn="ctr">
              <a:buNone/>
            </a:pPr>
            <a:r>
              <a:rPr lang="ru-RU" sz="2200" dirty="0">
                <a:solidFill>
                  <a:srgbClr val="002060"/>
                </a:solidFill>
                <a:latin typeface="Arial Black" panose="020B0A04020102020204" pitchFamily="34" charset="0"/>
              </a:rPr>
              <a:t>Помогает развить умение вставать в позицию независимого наблюдателя по отношению к самому себе и к своей ситуации; формировать позитивное принятие самого себя. </a:t>
            </a:r>
          </a:p>
          <a:p>
            <a:pPr marL="0" indent="0" algn="ctr">
              <a:buNone/>
            </a:pPr>
            <a:r>
              <a:rPr lang="ru-RU" sz="2200" dirty="0">
                <a:solidFill>
                  <a:srgbClr val="002060"/>
                </a:solidFill>
                <a:latin typeface="Arial Black" panose="020B0A04020102020204" pitchFamily="34" charset="0"/>
              </a:rPr>
              <a:t>Чтобы с вами ни происходило, во всём старайтесь находить положительные стороны</a:t>
            </a:r>
            <a:r>
              <a:rPr lang="ru-RU" sz="2200" dirty="0">
                <a:solidFill>
                  <a:srgbClr val="002060"/>
                </a:solidFill>
                <a:latin typeface="Times New Roman"/>
              </a:rPr>
              <a:t>.</a:t>
            </a:r>
            <a:endParaRPr lang="ru-RU" sz="2200" dirty="0">
              <a:solidFill>
                <a:srgbClr val="002060"/>
              </a:solidFill>
              <a:latin typeface="Arial Black" panose="020B0A04020102020204" pitchFamily="34" charset="0"/>
            </a:endParaRPr>
          </a:p>
          <a:p>
            <a:pPr marL="0" indent="0" algn="ctr">
              <a:buNone/>
            </a:pPr>
            <a:r>
              <a:rPr lang="ru-RU" sz="2200" dirty="0">
                <a:solidFill>
                  <a:srgbClr val="002060"/>
                </a:solidFill>
                <a:latin typeface="Arial Black" panose="020B0A04020102020204" pitchFamily="34" charset="0"/>
              </a:rPr>
              <a:t>Задание: «Назовите положительные стороны снегопада»</a:t>
            </a:r>
          </a:p>
        </p:txBody>
      </p:sp>
    </p:spTree>
    <p:extLst>
      <p:ext uri="{BB962C8B-B14F-4D97-AF65-F5344CB8AC3E}">
        <p14:creationId xmlns:p14="http://schemas.microsoft.com/office/powerpoint/2010/main" val="3525461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Человек, сохраняющий социальную дистанцию и избегающий контактов. женщина отделяется от толпы и медитирует в прозрачном пузыре. Бесплатные векторы">
            <a:extLst>
              <a:ext uri="{FF2B5EF4-FFF2-40B4-BE49-F238E27FC236}">
                <a16:creationId xmlns="" xmlns:a16="http://schemas.microsoft.com/office/drawing/2014/main" id="{D928CA4F-2198-4A19-B258-4093EE59E501}"/>
              </a:ext>
            </a:extLst>
          </p:cNvPr>
          <p:cNvPicPr>
            <a:picLocks noGrp="1" noChangeAspect="1" noChangeArrowheads="1"/>
          </p:cNvPicPr>
          <p:nvPr>
            <p:ph idx="1"/>
          </p:nvPr>
        </p:nvPicPr>
        <p:blipFill rotWithShape="1">
          <a:blip r:embed="rId2" cstate="print">
            <a:extLst>
              <a:ext uri="{28A0092B-C50C-407E-A947-70E740481C1C}">
                <a14:useLocalDpi xmlns:a14="http://schemas.microsoft.com/office/drawing/2010/main" val="0"/>
              </a:ext>
            </a:extLst>
          </a:blip>
          <a:srcRect l="2" t="15273" r="45" b="12417"/>
          <a:stretch/>
        </p:blipFill>
        <p:spPr bwMode="auto">
          <a:xfrm>
            <a:off x="2061670" y="2018456"/>
            <a:ext cx="4659151" cy="2105248"/>
          </a:xfrm>
          <a:prstGeom prst="rect">
            <a:avLst/>
          </a:prstGeom>
          <a:noFill/>
          <a:extLst>
            <a:ext uri="{909E8E84-426E-40DD-AFC4-6F175D3DCCD1}">
              <a14:hiddenFill xmlns:a14="http://schemas.microsoft.com/office/drawing/2010/main">
                <a:solidFill>
                  <a:srgbClr val="FFFFFF"/>
                </a:solidFill>
              </a14:hiddenFill>
            </a:ext>
          </a:extLst>
        </p:spPr>
      </p:pic>
      <p:sp>
        <p:nvSpPr>
          <p:cNvPr id="8" name="Заголовок 1">
            <a:extLst>
              <a:ext uri="{FF2B5EF4-FFF2-40B4-BE49-F238E27FC236}">
                <a16:creationId xmlns="" xmlns:a16="http://schemas.microsoft.com/office/drawing/2014/main" id="{41AF7E34-9F34-4104-BC1D-A7C67B926C05}"/>
              </a:ext>
            </a:extLst>
          </p:cNvPr>
          <p:cNvSpPr>
            <a:spLocks noGrp="1"/>
          </p:cNvSpPr>
          <p:nvPr>
            <p:ph type="title"/>
          </p:nvPr>
        </p:nvSpPr>
        <p:spPr>
          <a:xfrm>
            <a:off x="628649" y="85061"/>
            <a:ext cx="7886700" cy="2424223"/>
          </a:xfrm>
        </p:spPr>
        <p:txBody>
          <a:bodyPr>
            <a:noAutofit/>
          </a:bodyPr>
          <a:lstStyle/>
          <a:p>
            <a:pPr algn="ctr"/>
            <a:r>
              <a:rPr lang="ru-RU" sz="3200" b="1" dirty="0">
                <a:solidFill>
                  <a:srgbClr val="C00000"/>
                </a:solidFill>
                <a:latin typeface="Cambria" panose="02040503050406030204" pitchFamily="18" charset="0"/>
                <a:ea typeface="Cambria" panose="02040503050406030204" pitchFamily="18" charset="0"/>
                <a:cs typeface="Times New Roman" pitchFamily="18" charset="0"/>
              </a:rPr>
              <a:t>САМОРЕГУЛЯЦИЯ В СТРЕССОВЫХ </a:t>
            </a:r>
            <a:br>
              <a:rPr lang="ru-RU" sz="3200" b="1" dirty="0">
                <a:solidFill>
                  <a:srgbClr val="C00000"/>
                </a:solidFill>
                <a:latin typeface="Cambria" panose="02040503050406030204" pitchFamily="18" charset="0"/>
                <a:ea typeface="Cambria" panose="02040503050406030204" pitchFamily="18" charset="0"/>
                <a:cs typeface="Times New Roman" pitchFamily="18" charset="0"/>
              </a:rPr>
            </a:br>
            <a:r>
              <a:rPr lang="ru-RU" sz="3200" b="1" dirty="0">
                <a:solidFill>
                  <a:srgbClr val="C00000"/>
                </a:solidFill>
                <a:latin typeface="Cambria" panose="02040503050406030204" pitchFamily="18" charset="0"/>
                <a:ea typeface="Cambria" panose="02040503050406030204" pitchFamily="18" charset="0"/>
                <a:cs typeface="Times New Roman" pitchFamily="18" charset="0"/>
              </a:rPr>
              <a:t>СИТУАЦИЯХ</a:t>
            </a:r>
            <a:br>
              <a:rPr lang="ru-RU" sz="3200" b="1" dirty="0">
                <a:solidFill>
                  <a:srgbClr val="C00000"/>
                </a:solidFill>
                <a:latin typeface="Cambria" panose="02040503050406030204" pitchFamily="18" charset="0"/>
                <a:ea typeface="Cambria" panose="02040503050406030204" pitchFamily="18" charset="0"/>
                <a:cs typeface="Times New Roman" pitchFamily="18" charset="0"/>
              </a:rPr>
            </a:br>
            <a:r>
              <a:rPr lang="ru-RU" sz="2000" dirty="0">
                <a:latin typeface="Times New Roman" pitchFamily="18" charset="0"/>
                <a:cs typeface="Times New Roman" pitchFamily="18" charset="0"/>
              </a:rPr>
              <a:t>Существует способ, который базируется на основе собственного </a:t>
            </a:r>
            <a:r>
              <a:rPr lang="ru-RU" sz="2000" dirty="0">
                <a:latin typeface="Times New Roman" pitchFamily="18" charset="0"/>
                <a:cs typeface="Times New Roman" pitchFamily="18" charset="0"/>
                <a:hlinkClick r:id="rId3"/>
              </a:rPr>
              <a:t>воображения</a:t>
            </a:r>
            <a:r>
              <a:rPr lang="ru-RU" sz="2000" dirty="0">
                <a:latin typeface="Times New Roman" pitchFamily="18" charset="0"/>
                <a:cs typeface="Times New Roman" pitchFamily="18" charset="0"/>
              </a:rPr>
              <a:t>. Это работа с негативными эмоциями методом визуализации. Существует несколько видов визуализации, Вы выбираете то, что нужно Вам, что легче всего представить.</a:t>
            </a:r>
            <a:br>
              <a:rPr lang="ru-RU" sz="2000" dirty="0">
                <a:latin typeface="Times New Roman" pitchFamily="18" charset="0"/>
                <a:cs typeface="Times New Roman" pitchFamily="18" charset="0"/>
              </a:rPr>
            </a:br>
            <a:endParaRPr lang="ru-RU" sz="2000" b="1" dirty="0">
              <a:solidFill>
                <a:srgbClr val="C00000"/>
              </a:solidFill>
              <a:latin typeface="Cambria" panose="02040503050406030204" pitchFamily="18" charset="0"/>
              <a:ea typeface="Cambria" panose="02040503050406030204" pitchFamily="18" charset="0"/>
            </a:endParaRPr>
          </a:p>
        </p:txBody>
      </p:sp>
      <p:cxnSp>
        <p:nvCxnSpPr>
          <p:cNvPr id="13" name="Прямая со стрелкой 12">
            <a:extLst>
              <a:ext uri="{FF2B5EF4-FFF2-40B4-BE49-F238E27FC236}">
                <a16:creationId xmlns="" xmlns:a16="http://schemas.microsoft.com/office/drawing/2014/main" id="{FF8829B8-9062-4F43-B527-3E0E700211F6}"/>
              </a:ext>
            </a:extLst>
          </p:cNvPr>
          <p:cNvCxnSpPr>
            <a:cxnSpLocks/>
          </p:cNvCxnSpPr>
          <p:nvPr/>
        </p:nvCxnSpPr>
        <p:spPr>
          <a:xfrm>
            <a:off x="6315741" y="4011932"/>
            <a:ext cx="871868" cy="6735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a:extLst>
              <a:ext uri="{FF2B5EF4-FFF2-40B4-BE49-F238E27FC236}">
                <a16:creationId xmlns="" xmlns:a16="http://schemas.microsoft.com/office/drawing/2014/main" id="{5C73A8BC-6EF0-4690-A541-7B523466B5E4}"/>
              </a:ext>
            </a:extLst>
          </p:cNvPr>
          <p:cNvCxnSpPr>
            <a:cxnSpLocks/>
          </p:cNvCxnSpPr>
          <p:nvPr/>
        </p:nvCxnSpPr>
        <p:spPr>
          <a:xfrm flipH="1">
            <a:off x="4391245" y="4021765"/>
            <a:ext cx="1" cy="9861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a:extLst>
              <a:ext uri="{FF2B5EF4-FFF2-40B4-BE49-F238E27FC236}">
                <a16:creationId xmlns="" xmlns:a16="http://schemas.microsoft.com/office/drawing/2014/main" id="{BE1DD23F-E1D2-4958-BD02-39EE589A40D3}"/>
              </a:ext>
            </a:extLst>
          </p:cNvPr>
          <p:cNvCxnSpPr>
            <a:cxnSpLocks/>
          </p:cNvCxnSpPr>
          <p:nvPr/>
        </p:nvCxnSpPr>
        <p:spPr>
          <a:xfrm flipH="1">
            <a:off x="1127051" y="4021765"/>
            <a:ext cx="1469666" cy="493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Заголовок 1">
            <a:extLst>
              <a:ext uri="{FF2B5EF4-FFF2-40B4-BE49-F238E27FC236}">
                <a16:creationId xmlns="" xmlns:a16="http://schemas.microsoft.com/office/drawing/2014/main" id="{357FED00-11B0-4DBF-9255-DA01160EDB44}"/>
              </a:ext>
            </a:extLst>
          </p:cNvPr>
          <p:cNvSpPr txBox="1">
            <a:spLocks/>
          </p:cNvSpPr>
          <p:nvPr/>
        </p:nvSpPr>
        <p:spPr>
          <a:xfrm>
            <a:off x="628649" y="911741"/>
            <a:ext cx="7886700" cy="1453074"/>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ru-RU" sz="3200" b="1" dirty="0">
                <a:solidFill>
                  <a:srgbClr val="C00000"/>
                </a:solidFill>
                <a:latin typeface="Cambria" panose="02040503050406030204" pitchFamily="18" charset="0"/>
                <a:ea typeface="Cambria" panose="02040503050406030204" pitchFamily="18" charset="0"/>
                <a:cs typeface="Times New Roman" pitchFamily="18" charset="0"/>
              </a:rPr>
              <a:t/>
            </a:r>
            <a:br>
              <a:rPr lang="ru-RU" sz="3200" b="1" dirty="0">
                <a:solidFill>
                  <a:srgbClr val="C00000"/>
                </a:solidFill>
                <a:latin typeface="Cambria" panose="02040503050406030204" pitchFamily="18" charset="0"/>
                <a:ea typeface="Cambria" panose="02040503050406030204" pitchFamily="18" charset="0"/>
                <a:cs typeface="Times New Roman" pitchFamily="18" charset="0"/>
              </a:rPr>
            </a:br>
            <a:endParaRPr lang="ru-RU" sz="3200" b="1" dirty="0">
              <a:solidFill>
                <a:srgbClr val="C00000"/>
              </a:solidFill>
              <a:latin typeface="Cambria" panose="02040503050406030204" pitchFamily="18" charset="0"/>
              <a:ea typeface="Cambria" panose="02040503050406030204" pitchFamily="18" charset="0"/>
            </a:endParaRPr>
          </a:p>
        </p:txBody>
      </p:sp>
      <p:sp>
        <p:nvSpPr>
          <p:cNvPr id="29" name="Прямоугольник: скругленные углы 28">
            <a:extLst>
              <a:ext uri="{FF2B5EF4-FFF2-40B4-BE49-F238E27FC236}">
                <a16:creationId xmlns="" xmlns:a16="http://schemas.microsoft.com/office/drawing/2014/main" id="{09F055B6-3D5B-44E5-AA34-97ADF73B357F}"/>
              </a:ext>
            </a:extLst>
          </p:cNvPr>
          <p:cNvSpPr/>
          <p:nvPr/>
        </p:nvSpPr>
        <p:spPr>
          <a:xfrm>
            <a:off x="202020" y="4685500"/>
            <a:ext cx="2775095" cy="21052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ru-RU" sz="1600" dirty="0">
                <a:latin typeface="Times New Roman" pitchFamily="18" charset="0"/>
                <a:cs typeface="Times New Roman" pitchFamily="18" charset="0"/>
              </a:rPr>
              <a:t>Представить себя в зеркальном футляре. Человек, стоящий напротив вас видит себя, все его  мысли и слова отражаются ему самому. Вы остаетесь неприкосновенным.</a:t>
            </a:r>
          </a:p>
        </p:txBody>
      </p:sp>
      <p:sp>
        <p:nvSpPr>
          <p:cNvPr id="32" name="Прямоугольник: скругленные углы 31">
            <a:extLst>
              <a:ext uri="{FF2B5EF4-FFF2-40B4-BE49-F238E27FC236}">
                <a16:creationId xmlns="" xmlns:a16="http://schemas.microsoft.com/office/drawing/2014/main" id="{5E659AD2-0F51-4A55-AD75-592D3FC83A69}"/>
              </a:ext>
            </a:extLst>
          </p:cNvPr>
          <p:cNvSpPr/>
          <p:nvPr/>
        </p:nvSpPr>
        <p:spPr>
          <a:xfrm>
            <a:off x="3522034" y="5078106"/>
            <a:ext cx="2355110" cy="12724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buNone/>
            </a:pPr>
            <a:r>
              <a:rPr lang="ru-RU" sz="1600" dirty="0">
                <a:latin typeface="Times New Roman" pitchFamily="18" charset="0"/>
                <a:cs typeface="Times New Roman" pitchFamily="18" charset="0"/>
              </a:rPr>
              <a:t>Представить между собеседником и собою водопад. Слушать шум воды, ощущать </a:t>
            </a:r>
            <a:r>
              <a:rPr lang="ru-RU" sz="1400" dirty="0">
                <a:latin typeface="Times New Roman" pitchFamily="18" charset="0"/>
                <a:cs typeface="Times New Roman" pitchFamily="18" charset="0"/>
              </a:rPr>
              <a:t>брызги.</a:t>
            </a:r>
          </a:p>
        </p:txBody>
      </p:sp>
      <p:sp>
        <p:nvSpPr>
          <p:cNvPr id="34" name="Прямоугольник: скругленные углы 33">
            <a:extLst>
              <a:ext uri="{FF2B5EF4-FFF2-40B4-BE49-F238E27FC236}">
                <a16:creationId xmlns="" xmlns:a16="http://schemas.microsoft.com/office/drawing/2014/main" id="{3ED0F239-88E9-40C7-A235-FB9E184DCA5E}"/>
              </a:ext>
            </a:extLst>
          </p:cNvPr>
          <p:cNvSpPr/>
          <p:nvPr/>
        </p:nvSpPr>
        <p:spPr>
          <a:xfrm>
            <a:off x="6315741" y="4703309"/>
            <a:ext cx="2626239" cy="20696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buNone/>
            </a:pPr>
            <a:r>
              <a:rPr lang="ru-RU" sz="1600" dirty="0">
                <a:latin typeface="Times New Roman" pitchFamily="18" charset="0"/>
                <a:cs typeface="Times New Roman" pitchFamily="18" charset="0"/>
              </a:rPr>
              <a:t>Представить себя в том месте, где Вам хорошо – море, сауна, футбольное поле, дом родителей, ресторан и </a:t>
            </a:r>
            <a:r>
              <a:rPr lang="ru-RU" sz="1600" dirty="0" err="1">
                <a:latin typeface="Times New Roman" pitchFamily="18" charset="0"/>
                <a:cs typeface="Times New Roman" pitchFamily="18" charset="0"/>
              </a:rPr>
              <a:t>т.д</a:t>
            </a:r>
            <a:endParaRPr lang="ru-RU" sz="1600" dirty="0">
              <a:latin typeface="Times New Roman" pitchFamily="18" charset="0"/>
              <a:cs typeface="Times New Roman" pitchFamily="18" charset="0"/>
            </a:endParaRPr>
          </a:p>
        </p:txBody>
      </p:sp>
    </p:spTree>
    <p:extLst>
      <p:ext uri="{BB962C8B-B14F-4D97-AF65-F5344CB8AC3E}">
        <p14:creationId xmlns:p14="http://schemas.microsoft.com/office/powerpoint/2010/main" val="38962943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33D01B0-664A-4974-B896-1D7804B7C167}"/>
              </a:ext>
            </a:extLst>
          </p:cNvPr>
          <p:cNvSpPr>
            <a:spLocks noGrp="1"/>
          </p:cNvSpPr>
          <p:nvPr>
            <p:ph type="title"/>
          </p:nvPr>
        </p:nvSpPr>
        <p:spPr>
          <a:xfrm>
            <a:off x="406879" y="378005"/>
            <a:ext cx="7886700" cy="761925"/>
          </a:xfrm>
        </p:spPr>
        <p:txBody>
          <a:bodyPr>
            <a:normAutofit/>
          </a:bodyPr>
          <a:lstStyle/>
          <a:p>
            <a:pPr algn="ctr"/>
            <a:r>
              <a:rPr lang="ru-RU" sz="3600" b="1" dirty="0">
                <a:solidFill>
                  <a:srgbClr val="C00000"/>
                </a:solidFill>
                <a:effectLst>
                  <a:outerShdw blurRad="38100" dist="38100" dir="2700000" algn="tl">
                    <a:srgbClr val="000000">
                      <a:alpha val="43137"/>
                    </a:srgbClr>
                  </a:outerShdw>
                </a:effectLst>
                <a:latin typeface="+mn-lt"/>
                <a:ea typeface="Cambria" panose="02040503050406030204" pitchFamily="18" charset="0"/>
              </a:rPr>
              <a:t>Методы самопомощи</a:t>
            </a:r>
          </a:p>
        </p:txBody>
      </p:sp>
      <p:sp>
        <p:nvSpPr>
          <p:cNvPr id="3" name="Объект 2">
            <a:extLst>
              <a:ext uri="{FF2B5EF4-FFF2-40B4-BE49-F238E27FC236}">
                <a16:creationId xmlns="" xmlns:a16="http://schemas.microsoft.com/office/drawing/2014/main" id="{58CEDA30-416C-4EAC-9010-D5772F7877E4}"/>
              </a:ext>
            </a:extLst>
          </p:cNvPr>
          <p:cNvSpPr>
            <a:spLocks noGrp="1"/>
          </p:cNvSpPr>
          <p:nvPr>
            <p:ph idx="1"/>
          </p:nvPr>
        </p:nvSpPr>
        <p:spPr>
          <a:xfrm>
            <a:off x="136007" y="1024020"/>
            <a:ext cx="8814810" cy="4901609"/>
          </a:xfrm>
        </p:spPr>
        <p:txBody>
          <a:bodyPr>
            <a:normAutofit/>
          </a:bodyPr>
          <a:lstStyle/>
          <a:p>
            <a:pPr marL="0" indent="0" algn="ctr">
              <a:lnSpc>
                <a:spcPct val="100000"/>
              </a:lnSpc>
              <a:buNone/>
            </a:pPr>
            <a:endParaRPr lang="ru-RU" sz="2000" dirty="0">
              <a:solidFill>
                <a:srgbClr val="000000"/>
              </a:solidFill>
              <a:latin typeface="Arial Black" panose="020B0A04020102020204" pitchFamily="34" charset="0"/>
            </a:endParaRPr>
          </a:p>
          <a:p>
            <a:pPr marL="0" indent="0" algn="ctr">
              <a:lnSpc>
                <a:spcPct val="100000"/>
              </a:lnSpc>
              <a:buNone/>
            </a:pPr>
            <a:r>
              <a:rPr lang="ru-RU" sz="2000" dirty="0">
                <a:solidFill>
                  <a:srgbClr val="C00000"/>
                </a:solidFill>
                <a:latin typeface="Arial Black" panose="020B0A04020102020204" pitchFamily="34" charset="0"/>
                <a:ea typeface="Cambria" panose="02040503050406030204" pitchFamily="18" charset="0"/>
              </a:rPr>
              <a:t>Упражнение «Гора с плеч» </a:t>
            </a:r>
            <a:endParaRPr lang="ru-RU" sz="2000" dirty="0">
              <a:solidFill>
                <a:srgbClr val="000000"/>
              </a:solidFill>
              <a:latin typeface="Arial Black" panose="020B0A04020102020204" pitchFamily="34" charset="0"/>
            </a:endParaRPr>
          </a:p>
          <a:p>
            <a:pPr marL="0" indent="0" algn="ctr">
              <a:lnSpc>
                <a:spcPct val="100000"/>
              </a:lnSpc>
              <a:buNone/>
            </a:pPr>
            <a:r>
              <a:rPr lang="ru-RU" sz="2000" dirty="0">
                <a:solidFill>
                  <a:srgbClr val="002060"/>
                </a:solidFill>
                <a:latin typeface="Arial Black" panose="020B0A04020102020204" pitchFamily="34" charset="0"/>
              </a:rPr>
              <a:t>Цель: сброс </a:t>
            </a:r>
            <a:r>
              <a:rPr lang="ru-RU" sz="2000" dirty="0" err="1">
                <a:solidFill>
                  <a:srgbClr val="002060"/>
                </a:solidFill>
                <a:latin typeface="Arial Black" panose="020B0A04020102020204" pitchFamily="34" charset="0"/>
              </a:rPr>
              <a:t>психомышечного</a:t>
            </a:r>
            <a:r>
              <a:rPr lang="ru-RU" sz="2000" dirty="0">
                <a:solidFill>
                  <a:srgbClr val="002060"/>
                </a:solidFill>
                <a:latin typeface="Arial Black" panose="020B0A04020102020204" pitchFamily="34" charset="0"/>
              </a:rPr>
              <a:t> напряжения в области плечевого пояса и спины. Важно контролировать осанку и чувство уверенности в себе. Необходимое время: 3 сек. </a:t>
            </a:r>
            <a:endParaRPr lang="ru-RU" sz="2000" dirty="0">
              <a:solidFill>
                <a:srgbClr val="002060"/>
              </a:solidFill>
              <a:latin typeface="Arial Black" panose="020B0A04020102020204" pitchFamily="34" charset="0"/>
              <a:ea typeface="Cambria" panose="02040503050406030204" pitchFamily="18" charset="0"/>
            </a:endParaRPr>
          </a:p>
          <a:p>
            <a:pPr marL="0" indent="0" algn="ctr">
              <a:lnSpc>
                <a:spcPct val="100000"/>
              </a:lnSpc>
              <a:buNone/>
            </a:pPr>
            <a:r>
              <a:rPr lang="ru-RU" sz="2000" dirty="0">
                <a:solidFill>
                  <a:srgbClr val="002060"/>
                </a:solidFill>
                <a:latin typeface="Arial Black" panose="020B0A04020102020204" pitchFamily="34" charset="0"/>
                <a:ea typeface="Cambria" panose="02040503050406030204" pitchFamily="18" charset="0"/>
              </a:rPr>
              <a:t>Упражнение выполняется стоя, можно на ходу. Максимально резко поднять плечи, широко развести их назад и опустить. Такой должна быть постоянно ваша осанка.</a:t>
            </a:r>
          </a:p>
        </p:txBody>
      </p:sp>
      <p:pic>
        <p:nvPicPr>
          <p:cNvPr id="1026" name="Picture 2">
            <a:extLst>
              <a:ext uri="{FF2B5EF4-FFF2-40B4-BE49-F238E27FC236}">
                <a16:creationId xmlns="" xmlns:a16="http://schemas.microsoft.com/office/drawing/2014/main" id="{68D2DC59-CDE0-4BA1-BAE7-7F49304AD15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98204" y="4362064"/>
            <a:ext cx="3490416" cy="2325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4242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913A3921-BE3E-4D34-911A-607BDA58DE7C}"/>
              </a:ext>
            </a:extLst>
          </p:cNvPr>
          <p:cNvSpPr>
            <a:spLocks noGrp="1"/>
          </p:cNvSpPr>
          <p:nvPr>
            <p:ph type="title"/>
          </p:nvPr>
        </p:nvSpPr>
        <p:spPr>
          <a:xfrm>
            <a:off x="628650" y="237537"/>
            <a:ext cx="7886700" cy="623702"/>
          </a:xfrm>
        </p:spPr>
        <p:txBody>
          <a:bodyPr/>
          <a:lstStyle/>
          <a:p>
            <a:pPr algn="ctr"/>
            <a:r>
              <a:rPr lang="ru-RU" b="1" dirty="0">
                <a:solidFill>
                  <a:srgbClr val="C000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Упражнение «Улыбка». </a:t>
            </a:r>
          </a:p>
        </p:txBody>
      </p:sp>
      <p:sp>
        <p:nvSpPr>
          <p:cNvPr id="3" name="Объект 2">
            <a:extLst>
              <a:ext uri="{FF2B5EF4-FFF2-40B4-BE49-F238E27FC236}">
                <a16:creationId xmlns="" xmlns:a16="http://schemas.microsoft.com/office/drawing/2014/main" id="{A2594FCD-D227-4879-8FC3-DBC6546BE6F4}"/>
              </a:ext>
            </a:extLst>
          </p:cNvPr>
          <p:cNvSpPr>
            <a:spLocks noGrp="1"/>
          </p:cNvSpPr>
          <p:nvPr>
            <p:ph idx="1"/>
          </p:nvPr>
        </p:nvSpPr>
        <p:spPr>
          <a:xfrm>
            <a:off x="830669" y="1222746"/>
            <a:ext cx="7886700" cy="5315724"/>
          </a:xfrm>
        </p:spPr>
        <p:txBody>
          <a:bodyPr>
            <a:normAutofit lnSpcReduction="10000"/>
          </a:bodyPr>
          <a:lstStyle/>
          <a:p>
            <a:pPr marL="0" indent="0">
              <a:lnSpc>
                <a:spcPct val="150000"/>
              </a:lnSpc>
              <a:spcBef>
                <a:spcPts val="0"/>
              </a:spcBef>
              <a:buNone/>
            </a:pPr>
            <a:r>
              <a:rPr lang="ru-RU" dirty="0">
                <a:solidFill>
                  <a:srgbClr val="002060"/>
                </a:solidFill>
                <a:latin typeface="Cambria" panose="02040503050406030204" pitchFamily="18" charset="0"/>
                <a:ea typeface="Cambria" panose="02040503050406030204" pitchFamily="18" charset="0"/>
              </a:rPr>
              <a:t>Найдите в течение дня время и посидите несколько минут с закрытыми глазами, стараясь ни о чем не думать. При этом на вашем лице обязательно должна быть улыбка. Если вам удастся удержать ее 10-15 минут, вы сразу почувствуете, что успокоились, а ваше настроение улучшилось. Во время улыбки мышцы лица создают импульсы, благотворно влияющие на нервную систему. Даже если вы способны только на вымученную улыбку, вам от нее все равно станет легче. Улыбаясь, мы видоизменяем тонус мышц всего лица, а это в свою очередь изменяет ход мыслей и эмоций, направляя их в нужное русло.</a:t>
            </a:r>
          </a:p>
        </p:txBody>
      </p:sp>
    </p:spTree>
    <p:extLst>
      <p:ext uri="{BB962C8B-B14F-4D97-AF65-F5344CB8AC3E}">
        <p14:creationId xmlns:p14="http://schemas.microsoft.com/office/powerpoint/2010/main" val="19197423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5400" b="1" dirty="0" smtClean="0">
                <a:solidFill>
                  <a:srgbClr val="FF0000"/>
                </a:solidFill>
                <a:effectLst>
                  <a:outerShdw blurRad="38100" dist="38100" dir="2700000" algn="tl">
                    <a:srgbClr val="000000">
                      <a:alpha val="43137"/>
                    </a:srgbClr>
                  </a:outerShdw>
                </a:effectLst>
              </a:rPr>
              <a:t>Спасибо за внимание!</a:t>
            </a:r>
            <a:endParaRPr lang="ru-RU" sz="5400" b="1" dirty="0">
              <a:solidFill>
                <a:srgbClr val="FF0000"/>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781665" y="1917290"/>
            <a:ext cx="7733685" cy="3524866"/>
          </a:xfrm>
        </p:spPr>
        <p:txBody>
          <a:bodyPr/>
          <a:lstStyle/>
          <a:p>
            <a:pPr marL="0" indent="0">
              <a:buNone/>
            </a:pPr>
            <a:r>
              <a:rPr lang="ru-RU" sz="5400" b="1" dirty="0">
                <a:solidFill>
                  <a:srgbClr val="002060"/>
                </a:solidFill>
                <a:effectLst>
                  <a:outerShdw blurRad="38100" dist="38100" dir="2700000" algn="tl">
                    <a:srgbClr val="000000">
                      <a:alpha val="43137"/>
                    </a:srgbClr>
                  </a:outerShdw>
                </a:effectLst>
              </a:rPr>
              <a:t>"Умей спокойно относиться к тому, чего не в силах изменить". </a:t>
            </a:r>
          </a:p>
          <a:p>
            <a:pPr marL="0" indent="0">
              <a:buNone/>
            </a:pPr>
            <a:r>
              <a:rPr lang="ru-RU" sz="5400" b="1" dirty="0">
                <a:solidFill>
                  <a:srgbClr val="002060"/>
                </a:solidFill>
                <a:effectLst>
                  <a:outerShdw blurRad="38100" dist="38100" dir="2700000" algn="tl">
                    <a:srgbClr val="000000">
                      <a:alpha val="43137"/>
                    </a:srgbClr>
                  </a:outerShdw>
                </a:effectLst>
              </a:rPr>
              <a:t>                         Сенека</a:t>
            </a:r>
          </a:p>
          <a:p>
            <a:endParaRPr lang="ru-RU" dirty="0"/>
          </a:p>
        </p:txBody>
      </p:sp>
    </p:spTree>
    <p:extLst>
      <p:ext uri="{BB962C8B-B14F-4D97-AF65-F5344CB8AC3E}">
        <p14:creationId xmlns:p14="http://schemas.microsoft.com/office/powerpoint/2010/main" val="504683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9642" y="387178"/>
            <a:ext cx="7791863" cy="1647158"/>
          </a:xfrm>
        </p:spPr>
        <p:txBody>
          <a:bodyPr>
            <a:normAutofit fontScale="90000"/>
          </a:bodyPr>
          <a:lstStyle/>
          <a:p>
            <a:pPr algn="ctr"/>
            <a:r>
              <a:rPr lang="ru-RU" sz="4400" b="1" dirty="0" smtClean="0">
                <a:solidFill>
                  <a:srgbClr val="FF0000"/>
                </a:solidFill>
                <a:latin typeface="+mn-lt"/>
              </a:rPr>
              <a:t/>
            </a:r>
            <a:br>
              <a:rPr lang="ru-RU" sz="4400" b="1" dirty="0" smtClean="0">
                <a:solidFill>
                  <a:srgbClr val="FF0000"/>
                </a:solidFill>
                <a:latin typeface="+mn-lt"/>
              </a:rPr>
            </a:br>
            <a:r>
              <a:rPr lang="ru-RU" sz="4400" b="1" dirty="0" smtClean="0">
                <a:solidFill>
                  <a:srgbClr val="FF0000"/>
                </a:solidFill>
                <a:latin typeface="+mn-lt"/>
              </a:rPr>
              <a:t>Добро </a:t>
            </a:r>
            <a:r>
              <a:rPr lang="ru-RU" sz="4400" b="1" dirty="0">
                <a:solidFill>
                  <a:srgbClr val="FF0000"/>
                </a:solidFill>
                <a:latin typeface="+mn-lt"/>
              </a:rPr>
              <a:t>пожаловать, коллеги</a:t>
            </a:r>
            <a:r>
              <a:rPr lang="ru-RU" sz="4400" b="1" dirty="0" smtClean="0">
                <a:solidFill>
                  <a:srgbClr val="FF0000"/>
                </a:solidFill>
                <a:latin typeface="+mn-lt"/>
              </a:rPr>
              <a:t>!</a:t>
            </a:r>
            <a:br>
              <a:rPr lang="ru-RU" sz="4400" b="1" dirty="0" smtClean="0">
                <a:solidFill>
                  <a:srgbClr val="FF0000"/>
                </a:solidFill>
                <a:latin typeface="+mn-lt"/>
              </a:rPr>
            </a:br>
            <a:r>
              <a:rPr lang="ru-RU" altLang="ru-RU" sz="3100" b="1" dirty="0" smtClean="0">
                <a:solidFill>
                  <a:srgbClr val="7030A0"/>
                </a:solidFill>
                <a:effectLst>
                  <a:outerShdw blurRad="38100" dist="38100" dir="2700000" algn="tl">
                    <a:srgbClr val="000000">
                      <a:alpha val="43137"/>
                    </a:srgbClr>
                  </a:outerShdw>
                </a:effectLst>
              </a:rPr>
              <a:t>Пожалуйста ,ознакомьтесь </a:t>
            </a:r>
            <a:r>
              <a:rPr lang="ru-RU" altLang="ru-RU" sz="3100" b="1" dirty="0">
                <a:solidFill>
                  <a:srgbClr val="7030A0"/>
                </a:solidFill>
                <a:effectLst>
                  <a:outerShdw blurRad="38100" dist="38100" dir="2700000" algn="tl">
                    <a:srgbClr val="000000">
                      <a:alpha val="43137"/>
                    </a:srgbClr>
                  </a:outerShdw>
                </a:effectLst>
              </a:rPr>
              <a:t>с правилами нашей </a:t>
            </a:r>
            <a:r>
              <a:rPr lang="ru-RU" altLang="ru-RU" sz="3100" b="1" dirty="0" smtClean="0">
                <a:solidFill>
                  <a:srgbClr val="7030A0"/>
                </a:solidFill>
                <a:effectLst>
                  <a:outerShdw blurRad="38100" dist="38100" dir="2700000" algn="tl">
                    <a:srgbClr val="000000">
                      <a:alpha val="43137"/>
                    </a:srgbClr>
                  </a:outerShdw>
                </a:effectLst>
              </a:rPr>
              <a:t>встречи</a:t>
            </a:r>
            <a:r>
              <a:rPr lang="ru-RU" altLang="ru-RU" sz="3100" b="1" dirty="0">
                <a:solidFill>
                  <a:srgbClr val="7030A0"/>
                </a:solidFill>
                <a:effectLst>
                  <a:outerShdw blurRad="38100" dist="38100" dir="2700000" algn="tl">
                    <a:srgbClr val="000000">
                      <a:alpha val="43137"/>
                    </a:srgbClr>
                  </a:outerShdw>
                </a:effectLst>
              </a:rPr>
              <a:t/>
            </a:r>
            <a:br>
              <a:rPr lang="ru-RU" altLang="ru-RU" sz="3100" b="1" dirty="0">
                <a:solidFill>
                  <a:srgbClr val="7030A0"/>
                </a:solidFill>
                <a:effectLst>
                  <a:outerShdw blurRad="38100" dist="38100" dir="2700000" algn="tl">
                    <a:srgbClr val="000000">
                      <a:alpha val="43137"/>
                    </a:srgbClr>
                  </a:outerShdw>
                </a:effectLst>
              </a:rPr>
            </a:br>
            <a:endParaRPr lang="ru-RU" sz="3100" b="1" dirty="0">
              <a:ln w="9525">
                <a:solidFill>
                  <a:schemeClr val="bg1"/>
                </a:solidFill>
                <a:prstDash val="solid"/>
              </a:ln>
              <a:solidFill>
                <a:srgbClr val="7030A0"/>
              </a:solidFill>
              <a:effectLst>
                <a:outerShdw blurRad="38100" dist="38100" dir="2700000" algn="tl">
                  <a:srgbClr val="000000">
                    <a:alpha val="43137"/>
                  </a:srgbClr>
                </a:outerShdw>
              </a:effectLst>
              <a:latin typeface="+mn-lt"/>
            </a:endParaRPr>
          </a:p>
        </p:txBody>
      </p:sp>
      <p:grpSp>
        <p:nvGrpSpPr>
          <p:cNvPr id="83" name="Group 7"/>
          <p:cNvGrpSpPr>
            <a:grpSpLocks/>
          </p:cNvGrpSpPr>
          <p:nvPr/>
        </p:nvGrpSpPr>
        <p:grpSpPr bwMode="auto">
          <a:xfrm>
            <a:off x="937417" y="2043031"/>
            <a:ext cx="7269166" cy="555625"/>
            <a:chOff x="1248" y="2030"/>
            <a:chExt cx="4579" cy="350"/>
          </a:xfrm>
        </p:grpSpPr>
        <p:sp>
          <p:nvSpPr>
            <p:cNvPr id="84" name="Line 8"/>
            <p:cNvSpPr>
              <a:spLocks noChangeShapeType="1"/>
            </p:cNvSpPr>
            <p:nvPr/>
          </p:nvSpPr>
          <p:spPr bwMode="gray">
            <a:xfrm flipV="1">
              <a:off x="1440" y="2354"/>
              <a:ext cx="3203" cy="26"/>
            </a:xfrm>
            <a:prstGeom prst="line">
              <a:avLst/>
            </a:prstGeom>
            <a:noFill/>
            <a:ln w="25400">
              <a:solidFill>
                <a:srgbClr val="969696"/>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dirty="0"/>
            </a:p>
          </p:txBody>
        </p:sp>
        <p:sp>
          <p:nvSpPr>
            <p:cNvPr id="85" name="Rectangle 9"/>
            <p:cNvSpPr>
              <a:spLocks noChangeArrowheads="1"/>
            </p:cNvSpPr>
            <p:nvPr/>
          </p:nvSpPr>
          <p:spPr bwMode="gray">
            <a:xfrm rot="3419336">
              <a:off x="1261" y="2017"/>
              <a:ext cx="302" cy="328"/>
            </a:xfrm>
            <a:prstGeom prst="rect">
              <a:avLst/>
            </a:prstGeom>
            <a:gradFill rotWithShape="1">
              <a:gsLst>
                <a:gs pos="0">
                  <a:srgbClr val="99CC00"/>
                </a:gs>
                <a:gs pos="100000">
                  <a:srgbClr val="99CC00">
                    <a:gamma/>
                    <a:shade val="46275"/>
                    <a:invGamma/>
                  </a:srgb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rgbClr val="99CC00"/>
              </a:extrusionClr>
              <a:contourClr>
                <a:srgbClr val="99CC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ru-RU" dirty="0"/>
            </a:p>
          </p:txBody>
        </p:sp>
        <p:sp>
          <p:nvSpPr>
            <p:cNvPr id="86" name="Text Box 10"/>
            <p:cNvSpPr txBox="1">
              <a:spLocks noChangeArrowheads="1"/>
            </p:cNvSpPr>
            <p:nvPr/>
          </p:nvSpPr>
          <p:spPr bwMode="gray">
            <a:xfrm>
              <a:off x="1736" y="2044"/>
              <a:ext cx="4091"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endParaRPr lang="ru-RU" sz="2400" dirty="0">
                <a:solidFill>
                  <a:srgbClr val="7030A0"/>
                </a:solidFill>
                <a:latin typeface="Cambria" panose="02040503050406030204" pitchFamily="18" charset="0"/>
                <a:ea typeface="Cambria" panose="02040503050406030204" pitchFamily="18" charset="0"/>
              </a:endParaRPr>
            </a:p>
          </p:txBody>
        </p:sp>
        <p:sp>
          <p:nvSpPr>
            <p:cNvPr id="87" name="Text Box 11"/>
            <p:cNvSpPr txBox="1">
              <a:spLocks noChangeArrowheads="1"/>
            </p:cNvSpPr>
            <p:nvPr/>
          </p:nvSpPr>
          <p:spPr bwMode="gray">
            <a:xfrm>
              <a:off x="1296" y="2044"/>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dirty="0">
                  <a:solidFill>
                    <a:srgbClr val="FFFFFF"/>
                  </a:solidFill>
                </a:rPr>
                <a:t>1</a:t>
              </a:r>
            </a:p>
          </p:txBody>
        </p:sp>
      </p:grpSp>
      <p:grpSp>
        <p:nvGrpSpPr>
          <p:cNvPr id="88" name="Group 12"/>
          <p:cNvGrpSpPr>
            <a:grpSpLocks/>
          </p:cNvGrpSpPr>
          <p:nvPr/>
        </p:nvGrpSpPr>
        <p:grpSpPr bwMode="auto">
          <a:xfrm>
            <a:off x="871854" y="3070031"/>
            <a:ext cx="8440744" cy="901701"/>
            <a:chOff x="1248" y="2636"/>
            <a:chExt cx="5317" cy="568"/>
          </a:xfrm>
        </p:grpSpPr>
        <p:sp>
          <p:nvSpPr>
            <p:cNvPr id="89" name="Line 13"/>
            <p:cNvSpPr>
              <a:spLocks noChangeShapeType="1"/>
            </p:cNvSpPr>
            <p:nvPr/>
          </p:nvSpPr>
          <p:spPr bwMode="gray">
            <a:xfrm>
              <a:off x="1385" y="3204"/>
              <a:ext cx="3316" cy="0"/>
            </a:xfrm>
            <a:prstGeom prst="line">
              <a:avLst/>
            </a:prstGeom>
            <a:noFill/>
            <a:ln w="25400">
              <a:solidFill>
                <a:srgbClr val="969696"/>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dirty="0"/>
            </a:p>
          </p:txBody>
        </p:sp>
        <p:sp>
          <p:nvSpPr>
            <p:cNvPr id="90" name="Rectangle 14"/>
            <p:cNvSpPr>
              <a:spLocks noChangeArrowheads="1"/>
            </p:cNvSpPr>
            <p:nvPr/>
          </p:nvSpPr>
          <p:spPr bwMode="gray">
            <a:xfrm rot="3419336">
              <a:off x="1261" y="2627"/>
              <a:ext cx="302" cy="328"/>
            </a:xfrm>
            <a:prstGeom prst="rect">
              <a:avLst/>
            </a:prstGeom>
            <a:gradFill rotWithShape="1">
              <a:gsLst>
                <a:gs pos="0">
                  <a:srgbClr val="006699"/>
                </a:gs>
                <a:gs pos="100000">
                  <a:srgbClr val="006699">
                    <a:gamma/>
                    <a:shade val="46275"/>
                    <a:invGamma/>
                  </a:srgb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rgbClr val="006699"/>
              </a:extrusionClr>
              <a:contourClr>
                <a:srgbClr val="006699"/>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ru-RU" dirty="0"/>
            </a:p>
          </p:txBody>
        </p:sp>
        <p:sp>
          <p:nvSpPr>
            <p:cNvPr id="91" name="Text Box 15"/>
            <p:cNvSpPr txBox="1">
              <a:spLocks noChangeArrowheads="1"/>
            </p:cNvSpPr>
            <p:nvPr/>
          </p:nvSpPr>
          <p:spPr bwMode="gray">
            <a:xfrm>
              <a:off x="1736" y="2636"/>
              <a:ext cx="4829"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endParaRPr lang="en-US" sz="2400" dirty="0">
                <a:solidFill>
                  <a:srgbClr val="7030A0"/>
                </a:solidFill>
                <a:latin typeface="Cambria" panose="02040503050406030204" pitchFamily="18" charset="0"/>
                <a:ea typeface="Cambria" panose="02040503050406030204" pitchFamily="18" charset="0"/>
              </a:endParaRPr>
            </a:p>
          </p:txBody>
        </p:sp>
        <p:sp>
          <p:nvSpPr>
            <p:cNvPr id="92" name="Text Box 16"/>
            <p:cNvSpPr txBox="1">
              <a:spLocks noChangeArrowheads="1"/>
            </p:cNvSpPr>
            <p:nvPr/>
          </p:nvSpPr>
          <p:spPr bwMode="gray">
            <a:xfrm>
              <a:off x="1296" y="2654"/>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dirty="0">
                  <a:solidFill>
                    <a:srgbClr val="FFFFFF"/>
                  </a:solidFill>
                </a:rPr>
                <a:t>2</a:t>
              </a:r>
            </a:p>
          </p:txBody>
        </p:sp>
      </p:grpSp>
      <p:grpSp>
        <p:nvGrpSpPr>
          <p:cNvPr id="93" name="Group 17"/>
          <p:cNvGrpSpPr>
            <a:grpSpLocks/>
          </p:cNvGrpSpPr>
          <p:nvPr/>
        </p:nvGrpSpPr>
        <p:grpSpPr bwMode="auto">
          <a:xfrm>
            <a:off x="800852" y="4232809"/>
            <a:ext cx="7740654" cy="1338265"/>
            <a:chOff x="1248" y="3002"/>
            <a:chExt cx="4876" cy="843"/>
          </a:xfrm>
        </p:grpSpPr>
        <p:sp>
          <p:nvSpPr>
            <p:cNvPr id="94" name="Line 18"/>
            <p:cNvSpPr>
              <a:spLocks noChangeShapeType="1"/>
            </p:cNvSpPr>
            <p:nvPr/>
          </p:nvSpPr>
          <p:spPr bwMode="gray">
            <a:xfrm flipV="1">
              <a:off x="1441" y="3845"/>
              <a:ext cx="3316" cy="0"/>
            </a:xfrm>
            <a:prstGeom prst="line">
              <a:avLst/>
            </a:prstGeom>
            <a:noFill/>
            <a:ln w="25400">
              <a:solidFill>
                <a:srgbClr val="969696"/>
              </a:solidFill>
              <a:prstDash val="sysDot"/>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dirty="0"/>
            </a:p>
          </p:txBody>
        </p:sp>
        <p:sp>
          <p:nvSpPr>
            <p:cNvPr id="95" name="Rectangle 19"/>
            <p:cNvSpPr>
              <a:spLocks noChangeArrowheads="1"/>
            </p:cNvSpPr>
            <p:nvPr/>
          </p:nvSpPr>
          <p:spPr bwMode="gray">
            <a:xfrm rot="3419336">
              <a:off x="1261" y="3217"/>
              <a:ext cx="302" cy="328"/>
            </a:xfrm>
            <a:prstGeom prst="rect">
              <a:avLst/>
            </a:prstGeom>
            <a:gradFill rotWithShape="1">
              <a:gsLst>
                <a:gs pos="0">
                  <a:srgbClr val="FF9933"/>
                </a:gs>
                <a:gs pos="100000">
                  <a:srgbClr val="FF9933">
                    <a:gamma/>
                    <a:shade val="46275"/>
                    <a:invGamma/>
                  </a:srgb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rgbClr val="FF9933"/>
              </a:extrusionClr>
              <a:contourClr>
                <a:srgbClr val="FF993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ru-RU" dirty="0"/>
            </a:p>
          </p:txBody>
        </p:sp>
        <p:sp>
          <p:nvSpPr>
            <p:cNvPr id="96" name="Text Box 20"/>
            <p:cNvSpPr txBox="1">
              <a:spLocks noChangeArrowheads="1"/>
            </p:cNvSpPr>
            <p:nvPr/>
          </p:nvSpPr>
          <p:spPr bwMode="gray">
            <a:xfrm>
              <a:off x="1834" y="3002"/>
              <a:ext cx="4290"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endParaRPr lang="en-US" sz="2400" dirty="0">
                <a:solidFill>
                  <a:srgbClr val="7030A0"/>
                </a:solidFill>
                <a:latin typeface="Cambria" panose="02040503050406030204" pitchFamily="18" charset="0"/>
                <a:ea typeface="Cambria" panose="02040503050406030204" pitchFamily="18" charset="0"/>
              </a:endParaRPr>
            </a:p>
          </p:txBody>
        </p:sp>
        <p:sp>
          <p:nvSpPr>
            <p:cNvPr id="97" name="Text Box 21"/>
            <p:cNvSpPr txBox="1">
              <a:spLocks noChangeArrowheads="1"/>
            </p:cNvSpPr>
            <p:nvPr/>
          </p:nvSpPr>
          <p:spPr bwMode="gray">
            <a:xfrm>
              <a:off x="1296" y="3244"/>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dirty="0">
                  <a:solidFill>
                    <a:srgbClr val="FFFFFF"/>
                  </a:solidFill>
                </a:rPr>
                <a:t>3</a:t>
              </a:r>
            </a:p>
          </p:txBody>
        </p:sp>
      </p:grpSp>
      <p:pic>
        <p:nvPicPr>
          <p:cNvPr id="28" name="Picture 7" descr="C:\Users\1234\Downloads\image027.png">
            <a:extLst>
              <a:ext uri="{FF2B5EF4-FFF2-40B4-BE49-F238E27FC236}">
                <a16:creationId xmlns="" xmlns:a16="http://schemas.microsoft.com/office/drawing/2014/main" id="{16918706-66F6-4738-86D9-31157C83F58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36070" y="1620968"/>
            <a:ext cx="1852557" cy="5335886"/>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flipH="1">
            <a:off x="1760996" y="2054886"/>
            <a:ext cx="4494824" cy="523220"/>
          </a:xfrm>
          <a:prstGeom prst="rect">
            <a:avLst/>
          </a:prstGeom>
        </p:spPr>
        <p:txBody>
          <a:bodyPr wrap="square">
            <a:spAutoFit/>
          </a:bodyPr>
          <a:lstStyle/>
          <a:p>
            <a:r>
              <a:rPr lang="ru-RU" altLang="ru-RU" sz="2800" b="1" dirty="0">
                <a:solidFill>
                  <a:srgbClr val="002060"/>
                </a:solidFill>
              </a:rPr>
              <a:t>Выключите свой звук;</a:t>
            </a:r>
          </a:p>
        </p:txBody>
      </p:sp>
      <p:sp>
        <p:nvSpPr>
          <p:cNvPr id="8" name="Прямоугольник 7"/>
          <p:cNvSpPr/>
          <p:nvPr/>
        </p:nvSpPr>
        <p:spPr>
          <a:xfrm>
            <a:off x="1665565" y="2710629"/>
            <a:ext cx="5398912" cy="1384996"/>
          </a:xfrm>
          <a:prstGeom prst="rect">
            <a:avLst/>
          </a:prstGeom>
        </p:spPr>
        <p:txBody>
          <a:bodyPr wrap="square">
            <a:spAutoFit/>
          </a:bodyPr>
          <a:lstStyle/>
          <a:p>
            <a:r>
              <a:rPr lang="ru-RU" altLang="ru-RU" sz="2800" b="1" dirty="0">
                <a:solidFill>
                  <a:srgbClr val="002060"/>
                </a:solidFill>
              </a:rPr>
              <a:t>зарегистрируйтесь в чате</a:t>
            </a:r>
            <a:r>
              <a:rPr lang="ru-RU" altLang="ru-RU" sz="2800" b="1" dirty="0" smtClean="0">
                <a:solidFill>
                  <a:srgbClr val="002060"/>
                </a:solidFill>
              </a:rPr>
              <a:t>: ФИО</a:t>
            </a:r>
            <a:r>
              <a:rPr lang="ru-RU" altLang="ru-RU" sz="2800" b="1" dirty="0">
                <a:solidFill>
                  <a:srgbClr val="002060"/>
                </a:solidFill>
              </a:rPr>
              <a:t>, место работы, должность, электронный адрес;</a:t>
            </a:r>
          </a:p>
        </p:txBody>
      </p:sp>
      <p:sp>
        <p:nvSpPr>
          <p:cNvPr id="9" name="Прямоугольник 8"/>
          <p:cNvSpPr/>
          <p:nvPr/>
        </p:nvSpPr>
        <p:spPr>
          <a:xfrm>
            <a:off x="1662599" y="4431610"/>
            <a:ext cx="4617160" cy="954107"/>
          </a:xfrm>
          <a:prstGeom prst="rect">
            <a:avLst/>
          </a:prstGeom>
        </p:spPr>
        <p:txBody>
          <a:bodyPr wrap="square">
            <a:spAutoFit/>
          </a:bodyPr>
          <a:lstStyle/>
          <a:p>
            <a:r>
              <a:rPr lang="ru-RU" altLang="ru-RU" sz="2800" b="1" dirty="0">
                <a:solidFill>
                  <a:srgbClr val="002060"/>
                </a:solidFill>
              </a:rPr>
              <a:t>пишите вопросы в чате,</a:t>
            </a:r>
          </a:p>
          <a:p>
            <a:r>
              <a:rPr lang="ru-RU" altLang="ru-RU" sz="2800" b="1" dirty="0">
                <a:solidFill>
                  <a:srgbClr val="002060"/>
                </a:solidFill>
              </a:rPr>
              <a:t>будьте активны.</a:t>
            </a:r>
          </a:p>
        </p:txBody>
      </p:sp>
    </p:spTree>
    <p:extLst>
      <p:ext uri="{BB962C8B-B14F-4D97-AF65-F5344CB8AC3E}">
        <p14:creationId xmlns:p14="http://schemas.microsoft.com/office/powerpoint/2010/main" val="1724252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A4E2ABF-DAF8-4123-9E25-217A5D7E20B8}"/>
              </a:ext>
            </a:extLst>
          </p:cNvPr>
          <p:cNvSpPr>
            <a:spLocks noGrp="1"/>
          </p:cNvSpPr>
          <p:nvPr>
            <p:ph type="title"/>
          </p:nvPr>
        </p:nvSpPr>
        <p:spPr>
          <a:xfrm>
            <a:off x="703078" y="164757"/>
            <a:ext cx="7886700" cy="869492"/>
          </a:xfrm>
        </p:spPr>
        <p:txBody>
          <a:bodyPr>
            <a:normAutofit fontScale="90000"/>
          </a:bodyPr>
          <a:lstStyle/>
          <a:p>
            <a:pPr algn="ctr"/>
            <a:r>
              <a:rPr lang="ru-RU" sz="2800" b="1" dirty="0" smtClean="0">
                <a:solidFill>
                  <a:srgbClr val="FF00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a:r>
            <a:br>
              <a:rPr lang="ru-RU" sz="2800" b="1" dirty="0" smtClean="0">
                <a:solidFill>
                  <a:srgbClr val="FF00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br>
            <a:r>
              <a:rPr lang="ru-RU" sz="2800" b="1" dirty="0" smtClean="0">
                <a:solidFill>
                  <a:srgbClr val="FF00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a:r>
            <a:br>
              <a:rPr lang="ru-RU" sz="2800" b="1" dirty="0" smtClean="0">
                <a:solidFill>
                  <a:srgbClr val="FF00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br>
            <a:r>
              <a:rPr lang="ru-RU" sz="2800" b="1" dirty="0" smtClean="0">
                <a:solidFill>
                  <a:srgbClr val="FF00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Что </a:t>
            </a:r>
            <a:r>
              <a:rPr lang="ru-RU" sz="2800" b="1" dirty="0">
                <a:solidFill>
                  <a:srgbClr val="FF00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такое стресс</a:t>
            </a:r>
            <a:r>
              <a:rPr lang="ru-RU" sz="2800" b="1" dirty="0" smtClean="0">
                <a:solidFill>
                  <a:srgbClr val="FF00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a:t>
            </a:r>
            <a:r>
              <a:rPr lang="ru-RU" altLang="ru-RU" sz="2800" b="1" dirty="0" smtClean="0">
                <a:solidFill>
                  <a:srgbClr val="FF0000"/>
                </a:solidFill>
                <a:effectLst>
                  <a:outerShdw blurRad="38100" dist="38100" dir="2700000" algn="tl">
                    <a:srgbClr val="000000">
                      <a:alpha val="43137"/>
                    </a:srgbClr>
                  </a:outerShdw>
                </a:effectLst>
                <a:latin typeface="Cambria" panose="02040503050406030204" pitchFamily="18" charset="0"/>
              </a:rPr>
              <a:t> </a:t>
            </a:r>
            <a:br>
              <a:rPr lang="ru-RU" altLang="ru-RU" sz="2800" b="1" dirty="0" smtClean="0">
                <a:solidFill>
                  <a:srgbClr val="FF0000"/>
                </a:solidFill>
                <a:effectLst>
                  <a:outerShdw blurRad="38100" dist="38100" dir="2700000" algn="tl">
                    <a:srgbClr val="000000">
                      <a:alpha val="43137"/>
                    </a:srgbClr>
                  </a:outerShdw>
                </a:effectLst>
                <a:latin typeface="Cambria" panose="02040503050406030204" pitchFamily="18" charset="0"/>
              </a:rPr>
            </a:br>
            <a:r>
              <a:rPr lang="ru-RU" altLang="ru-RU" sz="2800" i="1" dirty="0" smtClean="0">
                <a:solidFill>
                  <a:srgbClr val="FF0000"/>
                </a:solidFill>
                <a:cs typeface="Times New Roman" panose="02020603050405020304" pitchFamily="18" charset="0"/>
              </a:rPr>
              <a:t> </a:t>
            </a:r>
            <a:r>
              <a:rPr lang="ru-RU" altLang="ru-RU" sz="2000" i="1" dirty="0" smtClean="0">
                <a:solidFill>
                  <a:srgbClr val="7030A0"/>
                </a:solidFill>
                <a:cs typeface="Times New Roman" panose="02020603050405020304" pitchFamily="18" charset="0"/>
              </a:rPr>
              <a:t>Стресс–это автоматическая реакция организма на условия окружающей среды. </a:t>
            </a:r>
            <a:r>
              <a:rPr lang="ru-RU" altLang="ru-RU" sz="2800" b="1" dirty="0" smtClean="0">
                <a:solidFill>
                  <a:srgbClr val="FF0000"/>
                </a:solidFill>
                <a:effectLst>
                  <a:outerShdw blurRad="38100" dist="38100" dir="2700000" algn="tl">
                    <a:srgbClr val="000000">
                      <a:alpha val="43137"/>
                    </a:srgbClr>
                  </a:outerShdw>
                </a:effectLst>
                <a:latin typeface="Cambria" panose="02040503050406030204" pitchFamily="18" charset="0"/>
              </a:rPr>
              <a:t/>
            </a:r>
            <a:br>
              <a:rPr lang="ru-RU" altLang="ru-RU" sz="2800" b="1" dirty="0" smtClean="0">
                <a:solidFill>
                  <a:srgbClr val="FF0000"/>
                </a:solidFill>
                <a:effectLst>
                  <a:outerShdw blurRad="38100" dist="38100" dir="2700000" algn="tl">
                    <a:srgbClr val="000000">
                      <a:alpha val="43137"/>
                    </a:srgbClr>
                  </a:outerShdw>
                </a:effectLst>
                <a:latin typeface="Cambria" panose="02040503050406030204" pitchFamily="18" charset="0"/>
              </a:rPr>
            </a:br>
            <a:r>
              <a:rPr lang="ru-RU" altLang="ru-RU" sz="1300" b="1" dirty="0" smtClean="0">
                <a:solidFill>
                  <a:srgbClr val="FF0000"/>
                </a:solidFill>
                <a:effectLst>
                  <a:outerShdw blurRad="38100" dist="38100" dir="2700000" algn="tl">
                    <a:srgbClr val="000000">
                      <a:alpha val="43137"/>
                    </a:srgbClr>
                  </a:outerShdw>
                </a:effectLst>
                <a:latin typeface="Cambria" panose="02040503050406030204" pitchFamily="18" charset="0"/>
              </a:rPr>
              <a:t>В переводе с английского </a:t>
            </a:r>
            <a:r>
              <a:rPr lang="ru-RU" altLang="ru-RU" sz="1300" b="1" dirty="0" err="1" smtClean="0">
                <a:solidFill>
                  <a:srgbClr val="FF0000"/>
                </a:solidFill>
                <a:effectLst>
                  <a:outerShdw blurRad="38100" dist="38100" dir="2700000" algn="tl">
                    <a:srgbClr val="000000">
                      <a:alpha val="43137"/>
                    </a:srgbClr>
                  </a:outerShdw>
                </a:effectLst>
                <a:latin typeface="Cambria" panose="02040503050406030204" pitchFamily="18" charset="0"/>
              </a:rPr>
              <a:t>stress</a:t>
            </a:r>
            <a:r>
              <a:rPr lang="ru-RU" altLang="ru-RU" sz="1300" b="1" dirty="0" smtClean="0">
                <a:solidFill>
                  <a:srgbClr val="FF0000"/>
                </a:solidFill>
                <a:effectLst>
                  <a:outerShdw blurRad="38100" dist="38100" dir="2700000" algn="tl">
                    <a:srgbClr val="000000">
                      <a:alpha val="43137"/>
                    </a:srgbClr>
                  </a:outerShdw>
                </a:effectLst>
                <a:latin typeface="Cambria" panose="02040503050406030204" pitchFamily="18" charset="0"/>
              </a:rPr>
              <a:t> - давление, нажим, напряжение. </a:t>
            </a:r>
            <a:endParaRPr lang="ru-RU" sz="1300" dirty="0">
              <a:solidFill>
                <a:srgbClr val="7030A0"/>
              </a:solidFill>
              <a:latin typeface="Cambria" panose="02040503050406030204" pitchFamily="18" charset="0"/>
              <a:ea typeface="Cambria" panose="02040503050406030204" pitchFamily="18" charset="0"/>
            </a:endParaRPr>
          </a:p>
        </p:txBody>
      </p:sp>
      <p:graphicFrame>
        <p:nvGraphicFramePr>
          <p:cNvPr id="4" name="Объект 3">
            <a:extLst>
              <a:ext uri="{FF2B5EF4-FFF2-40B4-BE49-F238E27FC236}">
                <a16:creationId xmlns="" xmlns:a16="http://schemas.microsoft.com/office/drawing/2014/main" id="{48928244-7409-466C-9C53-EB63568199CE}"/>
              </a:ext>
            </a:extLst>
          </p:cNvPr>
          <p:cNvGraphicFramePr>
            <a:graphicFrameLocks noGrp="1"/>
          </p:cNvGraphicFramePr>
          <p:nvPr>
            <p:ph idx="1"/>
            <p:extLst>
              <p:ext uri="{D42A27DB-BD31-4B8C-83A1-F6EECF244321}">
                <p14:modId xmlns:p14="http://schemas.microsoft.com/office/powerpoint/2010/main" val="3408135180"/>
              </p:ext>
            </p:extLst>
          </p:nvPr>
        </p:nvGraphicFramePr>
        <p:xfrm>
          <a:off x="513608" y="1729560"/>
          <a:ext cx="7886700" cy="4637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3447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35629"/>
            <a:ext cx="7886700" cy="1325563"/>
          </a:xfrm>
        </p:spPr>
        <p:txBody>
          <a:bodyPr>
            <a:normAutofit/>
          </a:bodyPr>
          <a:lstStyle/>
          <a:p>
            <a:pPr algn="ctr"/>
            <a:r>
              <a:rPr lang="ru-RU" sz="3600" b="1" dirty="0" smtClean="0">
                <a:solidFill>
                  <a:srgbClr val="FF0000"/>
                </a:solidFill>
                <a:effectLst>
                  <a:outerShdw blurRad="38100" dist="38100" dir="2700000" algn="tl">
                    <a:srgbClr val="000000">
                      <a:alpha val="43137"/>
                    </a:srgbClr>
                  </a:outerShdw>
                </a:effectLst>
              </a:rPr>
              <a:t>Три стадии развития стрессового состояния</a:t>
            </a:r>
            <a:endParaRPr lang="ru-RU" sz="3600" dirty="0">
              <a:solidFill>
                <a:srgbClr val="FF0000"/>
              </a:solidFill>
              <a:effectLst>
                <a:outerShdw blurRad="38100" dist="38100" dir="2700000" algn="tl">
                  <a:srgbClr val="000000">
                    <a:alpha val="43137"/>
                  </a:srgbClr>
                </a:outerShdw>
              </a:effectLst>
              <a:latin typeface="+mn-lt"/>
            </a:endParaRPr>
          </a:p>
        </p:txBody>
      </p:sp>
      <p:sp>
        <p:nvSpPr>
          <p:cNvPr id="3" name="Объект 2"/>
          <p:cNvSpPr>
            <a:spLocks noGrp="1"/>
          </p:cNvSpPr>
          <p:nvPr>
            <p:ph idx="1"/>
          </p:nvPr>
        </p:nvSpPr>
        <p:spPr>
          <a:xfrm>
            <a:off x="309716" y="1474838"/>
            <a:ext cx="8521246" cy="4731621"/>
          </a:xfrm>
        </p:spPr>
        <p:txBody>
          <a:bodyPr>
            <a:normAutofit lnSpcReduction="10000"/>
          </a:bodyPr>
          <a:lstStyle/>
          <a:p>
            <a:pPr marL="0" indent="0" algn="just">
              <a:lnSpc>
                <a:spcPct val="80000"/>
              </a:lnSpc>
              <a:buNone/>
            </a:pPr>
            <a:r>
              <a:rPr lang="ru-RU" altLang="ru-RU" sz="3200" dirty="0">
                <a:solidFill>
                  <a:srgbClr val="FF0000"/>
                </a:solidFill>
                <a:cs typeface="Times New Roman" panose="02020603050405020304" pitchFamily="18" charset="0"/>
              </a:rPr>
              <a:t> </a:t>
            </a:r>
            <a:endParaRPr lang="ru-RU" altLang="ru-RU" sz="3200" kern="0" dirty="0">
              <a:solidFill>
                <a:srgbClr val="FFFFFF"/>
              </a:solidFill>
            </a:endParaRPr>
          </a:p>
          <a:p>
            <a:pPr>
              <a:buNone/>
            </a:pPr>
            <a:r>
              <a:rPr lang="ru-RU" sz="2400" b="1" dirty="0" smtClean="0">
                <a:solidFill>
                  <a:srgbClr val="7030A0"/>
                </a:solidFill>
              </a:rPr>
              <a:t>Первая (стадия тревоги)-</a:t>
            </a:r>
            <a:r>
              <a:rPr lang="ru-RU" altLang="ru-RU" sz="2400" b="1" dirty="0" smtClean="0">
                <a:solidFill>
                  <a:srgbClr val="002060"/>
                </a:solidFill>
                <a:effectLst>
                  <a:outerShdw blurRad="38100" dist="38100" dir="2700000" algn="tl">
                    <a:srgbClr val="000000">
                      <a:alpha val="43137"/>
                    </a:srgbClr>
                  </a:outerShdw>
                </a:effectLst>
              </a:rPr>
              <a:t> </a:t>
            </a:r>
            <a:r>
              <a:rPr lang="ru-RU" altLang="ru-RU" sz="1800" dirty="0" smtClean="0">
                <a:solidFill>
                  <a:srgbClr val="002060"/>
                </a:solidFill>
              </a:rPr>
              <a:t>нарастание напряженности.  Сердце в такие моменты начинает биться чаще, пищеварение временно сдерживается. В этом состоянии человек не может находиться долго, так как устает.</a:t>
            </a:r>
          </a:p>
          <a:p>
            <a:pPr>
              <a:buNone/>
            </a:pPr>
            <a:r>
              <a:rPr lang="ru-RU" sz="2400" b="1" dirty="0" smtClean="0">
                <a:solidFill>
                  <a:srgbClr val="7030A0"/>
                </a:solidFill>
              </a:rPr>
              <a:t>Вторая (стадия сопротивления)-</a:t>
            </a:r>
            <a:r>
              <a:rPr lang="ru-RU" altLang="ru-RU" sz="1800" dirty="0" smtClean="0">
                <a:solidFill>
                  <a:srgbClr val="002060"/>
                </a:solidFill>
                <a:effectLst>
                  <a:outerShdw blurRad="38100" dist="38100" dir="2700000" algn="tl">
                    <a:srgbClr val="000000">
                      <a:alpha val="43137"/>
                    </a:srgbClr>
                  </a:outerShdw>
                </a:effectLst>
              </a:rPr>
              <a:t>собственный стресс. </a:t>
            </a:r>
            <a:r>
              <a:rPr lang="ru-RU" altLang="ru-RU" sz="1800" dirty="0" smtClean="0"/>
              <a:t>Она наступает по мере развития и продолжения стрессовой ситуации. В этой стадии человек, адаптируясь к обстоятельствам, функционирует в оптимальном режиме. Эта стадия может продолжаться сравнительно долго .</a:t>
            </a:r>
          </a:p>
          <a:p>
            <a:pPr>
              <a:buNone/>
            </a:pPr>
            <a:r>
              <a:rPr lang="ru-RU" sz="2400" b="1" dirty="0" smtClean="0">
                <a:solidFill>
                  <a:srgbClr val="7030A0"/>
                </a:solidFill>
              </a:rPr>
              <a:t>Третья (стадия истощения)-</a:t>
            </a:r>
            <a:r>
              <a:rPr lang="ru-RU" altLang="ru-RU" sz="1900" dirty="0" smtClean="0">
                <a:solidFill>
                  <a:srgbClr val="002060"/>
                </a:solidFill>
                <a:effectLst>
                  <a:outerShdw blurRad="38100" dist="38100" dir="2700000" algn="tl">
                    <a:srgbClr val="000000">
                      <a:alpha val="43137"/>
                    </a:srgbClr>
                  </a:outerShdw>
                </a:effectLst>
              </a:rPr>
              <a:t>снижение внутренней напряженности </a:t>
            </a:r>
            <a:r>
              <a:rPr lang="ru-RU" altLang="ru-RU" sz="1900" kern="0" dirty="0" smtClean="0">
                <a:solidFill>
                  <a:srgbClr val="002060"/>
                </a:solidFill>
                <a:effectLst>
                  <a:outerShdw blurRad="38100" dist="38100" dir="2700000" algn="tl">
                    <a:srgbClr val="000000">
                      <a:alpha val="43137"/>
                    </a:srgbClr>
                  </a:outerShdw>
                </a:effectLst>
              </a:rPr>
              <a:t> </a:t>
            </a:r>
            <a:r>
              <a:rPr lang="ru-RU" altLang="ru-RU" sz="1900" kern="0" dirty="0">
                <a:solidFill>
                  <a:srgbClr val="002060"/>
                </a:solidFill>
                <a:effectLst>
                  <a:outerShdw blurRad="38100" dist="38100" dir="2700000" algn="tl">
                    <a:srgbClr val="000000">
                      <a:alpha val="43137"/>
                    </a:srgbClr>
                  </a:outerShdw>
                </a:effectLst>
              </a:rPr>
              <a:t>колеи и </a:t>
            </a:r>
            <a:r>
              <a:rPr lang="ru-RU" altLang="ru-RU" sz="1900" kern="0" dirty="0" smtClean="0">
                <a:solidFill>
                  <a:srgbClr val="002060"/>
                </a:solidFill>
                <a:effectLst>
                  <a:outerShdw blurRad="38100" dist="38100" dir="2700000" algn="tl">
                    <a:srgbClr val="000000">
                      <a:alpha val="43137"/>
                    </a:srgbClr>
                  </a:outerShdw>
                </a:effectLst>
              </a:rPr>
              <a:t>заметно </a:t>
            </a:r>
            <a:r>
              <a:rPr lang="ru-RU" altLang="ru-RU" sz="1900" kern="0" dirty="0">
                <a:solidFill>
                  <a:srgbClr val="002060"/>
                </a:solidFill>
                <a:effectLst>
                  <a:outerShdw blurRad="38100" dist="38100" dir="2700000" algn="tl">
                    <a:srgbClr val="000000">
                      <a:alpha val="43137"/>
                    </a:srgbClr>
                  </a:outerShdw>
                </a:effectLst>
              </a:rPr>
              <a:t>подрывает здоровье</a:t>
            </a:r>
            <a:r>
              <a:rPr lang="ru-RU" altLang="ru-RU" sz="1900" kern="0" dirty="0" smtClean="0">
                <a:solidFill>
                  <a:srgbClr val="002060"/>
                </a:solidFill>
                <a:effectLst>
                  <a:outerShdw blurRad="38100" dist="38100" dir="2700000" algn="tl">
                    <a:srgbClr val="000000">
                      <a:alpha val="43137"/>
                    </a:srgbClr>
                  </a:outerShdw>
                </a:effectLst>
              </a:rPr>
              <a:t>.</a:t>
            </a:r>
            <a:r>
              <a:rPr lang="ru-RU" altLang="ru-RU" sz="1900" dirty="0" smtClean="0">
                <a:solidFill>
                  <a:srgbClr val="002060"/>
                </a:solidFill>
              </a:rPr>
              <a:t> Наступает, если стресс слишком силен или продолжителен. Ее признаки начинают проявляться в эмоциональной (тревога, апатия, раздражительность, психическая усталость), поведенческой (уклонение от ответственности и взаимоотношений, экстремальное поведение, пренебрежение к себе) и соматической (ухудшение здоровья, истощение) сферах. Потеря возможности сопротивления приводит к заболеванию.</a:t>
            </a:r>
            <a:endParaRPr lang="ru-RU" sz="1900" dirty="0">
              <a:solidFill>
                <a:srgbClr val="002060"/>
              </a:solidFill>
              <a:effectLst>
                <a:outerShdw blurRad="38100" dist="38100" dir="2700000" algn="tl">
                  <a:srgbClr val="000000">
                    <a:alpha val="43137"/>
                  </a:srgbClr>
                </a:outerShdw>
              </a:effectLst>
            </a:endParaRPr>
          </a:p>
        </p:txBody>
      </p:sp>
      <p:pic>
        <p:nvPicPr>
          <p:cNvPr id="4" name="Рисунок 3" descr="i.jpeg"/>
          <p:cNvPicPr>
            <a:picLocks noChangeAspect="1"/>
          </p:cNvPicPr>
          <p:nvPr/>
        </p:nvPicPr>
        <p:blipFill>
          <a:blip r:embed="rId2" cstate="print"/>
          <a:srcRect/>
          <a:stretch>
            <a:fillRect/>
          </a:stretch>
        </p:blipFill>
        <p:spPr bwMode="auto">
          <a:xfrm>
            <a:off x="7779822" y="5258057"/>
            <a:ext cx="1245544" cy="1501089"/>
          </a:xfrm>
          <a:prstGeom prst="rect">
            <a:avLst/>
          </a:prstGeom>
          <a:noFill/>
          <a:ln w="9525">
            <a:noFill/>
            <a:miter lim="800000"/>
            <a:headEnd/>
            <a:tailEnd/>
          </a:ln>
        </p:spPr>
      </p:pic>
    </p:spTree>
    <p:extLst>
      <p:ext uri="{BB962C8B-B14F-4D97-AF65-F5344CB8AC3E}">
        <p14:creationId xmlns:p14="http://schemas.microsoft.com/office/powerpoint/2010/main" val="3577937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80FFE26-3296-4BE6-9C22-099819E4D614}"/>
              </a:ext>
            </a:extLst>
          </p:cNvPr>
          <p:cNvSpPr>
            <a:spLocks noGrp="1"/>
          </p:cNvSpPr>
          <p:nvPr>
            <p:ph type="title"/>
          </p:nvPr>
        </p:nvSpPr>
        <p:spPr>
          <a:xfrm>
            <a:off x="628650" y="277183"/>
            <a:ext cx="7886700" cy="840084"/>
          </a:xfrm>
        </p:spPr>
        <p:txBody>
          <a:bodyPr>
            <a:normAutofit/>
          </a:bodyPr>
          <a:lstStyle/>
          <a:p>
            <a:pPr algn="ctr"/>
            <a:r>
              <a:rPr lang="ru-RU" sz="3600" dirty="0">
                <a:solidFill>
                  <a:srgbClr val="FF00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Признаки стресса:</a:t>
            </a:r>
          </a:p>
        </p:txBody>
      </p:sp>
      <p:sp>
        <p:nvSpPr>
          <p:cNvPr id="3" name="Объект 2">
            <a:extLst>
              <a:ext uri="{FF2B5EF4-FFF2-40B4-BE49-F238E27FC236}">
                <a16:creationId xmlns="" xmlns:a16="http://schemas.microsoft.com/office/drawing/2014/main" id="{8370A894-352D-41CF-8D7A-FF9D9FD897E4}"/>
              </a:ext>
            </a:extLst>
          </p:cNvPr>
          <p:cNvSpPr>
            <a:spLocks noGrp="1"/>
          </p:cNvSpPr>
          <p:nvPr>
            <p:ph idx="1"/>
          </p:nvPr>
        </p:nvSpPr>
        <p:spPr>
          <a:xfrm>
            <a:off x="628650" y="1117267"/>
            <a:ext cx="8334596" cy="5623775"/>
          </a:xfrm>
        </p:spPr>
        <p:txBody>
          <a:bodyPr>
            <a:normAutofit fontScale="77500" lnSpcReduction="20000"/>
          </a:bodyPr>
          <a:lstStyle/>
          <a:p>
            <a:pPr lvl="0"/>
            <a:r>
              <a:rPr lang="ru-RU" sz="2500" b="1" dirty="0">
                <a:solidFill>
                  <a:srgbClr val="7030A0"/>
                </a:solidFill>
                <a:effectLst>
                  <a:outerShdw blurRad="38100" dist="38100" dir="2700000" algn="tl">
                    <a:srgbClr val="000000">
                      <a:alpha val="43137"/>
                    </a:srgbClr>
                  </a:outerShdw>
                </a:effectLst>
                <a:cs typeface="Times New Roman" pitchFamily="18" charset="0"/>
              </a:rPr>
              <a:t>Постоянная усталость.</a:t>
            </a:r>
          </a:p>
          <a:p>
            <a:pPr lvl="0"/>
            <a:r>
              <a:rPr lang="ru-RU" sz="2500" b="1" dirty="0">
                <a:solidFill>
                  <a:srgbClr val="7030A0"/>
                </a:solidFill>
                <a:effectLst>
                  <a:outerShdw blurRad="38100" dist="38100" dir="2700000" algn="tl">
                    <a:srgbClr val="000000">
                      <a:alpha val="43137"/>
                    </a:srgbClr>
                  </a:outerShdw>
                </a:effectLst>
                <a:cs typeface="Times New Roman" pitchFamily="18" charset="0"/>
              </a:rPr>
              <a:t>Бессонница.</a:t>
            </a:r>
          </a:p>
          <a:p>
            <a:pPr lvl="0"/>
            <a:r>
              <a:rPr lang="ru-RU" sz="2500" b="1" dirty="0">
                <a:solidFill>
                  <a:srgbClr val="7030A0"/>
                </a:solidFill>
                <a:effectLst>
                  <a:outerShdw blurRad="38100" dist="38100" dir="2700000" algn="tl">
                    <a:srgbClr val="000000">
                      <a:alpha val="43137"/>
                    </a:srgbClr>
                  </a:outerShdw>
                </a:effectLst>
                <a:cs typeface="Times New Roman" pitchFamily="18" charset="0"/>
              </a:rPr>
              <a:t>Нехватка времени.</a:t>
            </a:r>
          </a:p>
          <a:p>
            <a:pPr lvl="0"/>
            <a:r>
              <a:rPr lang="ru-RU" sz="2500" b="1" dirty="0">
                <a:solidFill>
                  <a:srgbClr val="7030A0"/>
                </a:solidFill>
                <a:effectLst>
                  <a:outerShdw blurRad="38100" dist="38100" dir="2700000" algn="tl">
                    <a:srgbClr val="000000">
                      <a:alpha val="43137"/>
                    </a:srgbClr>
                  </a:outerShdw>
                </a:effectLst>
                <a:cs typeface="Times New Roman" pitchFamily="18" charset="0"/>
              </a:rPr>
              <a:t>Невозможно сосредоточиться</a:t>
            </a:r>
          </a:p>
          <a:p>
            <a:pPr lvl="0"/>
            <a:r>
              <a:rPr lang="ru-RU" sz="2500" b="1" dirty="0">
                <a:solidFill>
                  <a:srgbClr val="7030A0"/>
                </a:solidFill>
                <a:effectLst>
                  <a:outerShdw blurRad="38100" dist="38100" dir="2700000" algn="tl">
                    <a:srgbClr val="000000">
                      <a:alpha val="43137"/>
                    </a:srgbClr>
                  </a:outerShdw>
                </a:effectLst>
                <a:cs typeface="Times New Roman" pitchFamily="18" charset="0"/>
              </a:rPr>
              <a:t>Невозможно принять решение</a:t>
            </a:r>
          </a:p>
          <a:p>
            <a:pPr lvl="0"/>
            <a:r>
              <a:rPr lang="ru-RU" sz="2500" b="1" dirty="0">
                <a:solidFill>
                  <a:srgbClr val="7030A0"/>
                </a:solidFill>
                <a:effectLst>
                  <a:outerShdw blurRad="38100" dist="38100" dir="2700000" algn="tl">
                    <a:srgbClr val="000000">
                      <a:alpha val="43137"/>
                    </a:srgbClr>
                  </a:outerShdw>
                </a:effectLst>
                <a:cs typeface="Times New Roman" pitchFamily="18" charset="0"/>
              </a:rPr>
              <a:t>Плохой аппетит или наоборот – </a:t>
            </a:r>
            <a:r>
              <a:rPr lang="ru-RU" sz="2500" b="1" dirty="0" smtClean="0">
                <a:solidFill>
                  <a:srgbClr val="7030A0"/>
                </a:solidFill>
                <a:effectLst>
                  <a:outerShdw blurRad="38100" dist="38100" dir="2700000" algn="tl">
                    <a:srgbClr val="000000">
                      <a:alpha val="43137"/>
                    </a:srgbClr>
                  </a:outerShdw>
                </a:effectLst>
                <a:cs typeface="Times New Roman" pitchFamily="18" charset="0"/>
              </a:rPr>
              <a:t>обжорство.</a:t>
            </a:r>
            <a:endParaRPr lang="ru-RU" sz="2500" b="1" dirty="0">
              <a:solidFill>
                <a:srgbClr val="7030A0"/>
              </a:solidFill>
              <a:effectLst>
                <a:outerShdw blurRad="38100" dist="38100" dir="2700000" algn="tl">
                  <a:srgbClr val="000000">
                    <a:alpha val="43137"/>
                  </a:srgbClr>
                </a:outerShdw>
              </a:effectLst>
              <a:cs typeface="Times New Roman" pitchFamily="18" charset="0"/>
            </a:endParaRPr>
          </a:p>
          <a:p>
            <a:pPr lvl="0"/>
            <a:r>
              <a:rPr lang="ru-RU" sz="2500" b="1" dirty="0">
                <a:solidFill>
                  <a:srgbClr val="7030A0"/>
                </a:solidFill>
                <a:effectLst>
                  <a:outerShdw blurRad="38100" dist="38100" dir="2700000" algn="tl">
                    <a:srgbClr val="000000">
                      <a:alpha val="43137"/>
                    </a:srgbClr>
                  </a:outerShdw>
                </a:effectLst>
                <a:cs typeface="Times New Roman" pitchFamily="18" charset="0"/>
              </a:rPr>
              <a:t>Повышенная раздражительность</a:t>
            </a:r>
          </a:p>
          <a:p>
            <a:pPr lvl="0"/>
            <a:r>
              <a:rPr lang="ru-RU" sz="2500" b="1" dirty="0">
                <a:solidFill>
                  <a:srgbClr val="7030A0"/>
                </a:solidFill>
                <a:effectLst>
                  <a:outerShdw blurRad="38100" dist="38100" dir="2700000" algn="tl">
                    <a:srgbClr val="000000">
                      <a:alpha val="43137"/>
                    </a:srgbClr>
                  </a:outerShdw>
                </a:effectLst>
                <a:cs typeface="Times New Roman" pitchFamily="18" charset="0"/>
              </a:rPr>
              <a:t>Недовольство собой, невнимательность к себе.</a:t>
            </a:r>
          </a:p>
          <a:p>
            <a:pPr lvl="0"/>
            <a:r>
              <a:rPr lang="ru-RU" sz="2500" b="1" dirty="0">
                <a:solidFill>
                  <a:srgbClr val="7030A0"/>
                </a:solidFill>
                <a:effectLst>
                  <a:outerShdw blurRad="38100" dist="38100" dir="2700000" algn="tl">
                    <a:srgbClr val="000000">
                      <a:alpha val="43137"/>
                    </a:srgbClr>
                  </a:outerShdw>
                </a:effectLst>
                <a:cs typeface="Times New Roman" pitchFamily="18" charset="0"/>
              </a:rPr>
              <a:t>Боли в позвоночнике.</a:t>
            </a:r>
          </a:p>
          <a:p>
            <a:pPr lvl="0"/>
            <a:r>
              <a:rPr lang="ru-RU" sz="2500" b="1" dirty="0">
                <a:solidFill>
                  <a:srgbClr val="7030A0"/>
                </a:solidFill>
                <a:effectLst>
                  <a:outerShdw blurRad="38100" dist="38100" dir="2700000" algn="tl">
                    <a:srgbClr val="000000">
                      <a:alpha val="43137"/>
                    </a:srgbClr>
                  </a:outerShdw>
                </a:effectLst>
                <a:cs typeface="Times New Roman" pitchFamily="18" charset="0"/>
              </a:rPr>
              <a:t>Головные боли</a:t>
            </a:r>
          </a:p>
          <a:p>
            <a:pPr lvl="0"/>
            <a:r>
              <a:rPr lang="ru-RU" sz="2500" b="1" dirty="0">
                <a:solidFill>
                  <a:srgbClr val="7030A0"/>
                </a:solidFill>
                <a:effectLst>
                  <a:outerShdw blurRad="38100" dist="38100" dir="2700000" algn="tl">
                    <a:srgbClr val="000000">
                      <a:alpha val="43137"/>
                    </a:srgbClr>
                  </a:outerShdw>
                </a:effectLst>
                <a:cs typeface="Times New Roman" pitchFamily="18" charset="0"/>
              </a:rPr>
              <a:t>Чувство беспомощности и безнадеги.</a:t>
            </a:r>
          </a:p>
          <a:p>
            <a:pPr lvl="0"/>
            <a:r>
              <a:rPr lang="ru-RU" sz="2500" b="1" dirty="0">
                <a:solidFill>
                  <a:srgbClr val="7030A0"/>
                </a:solidFill>
                <a:effectLst>
                  <a:outerShdw blurRad="38100" dist="38100" dir="2700000" algn="tl">
                    <a:srgbClr val="000000">
                      <a:alpha val="43137"/>
                    </a:srgbClr>
                  </a:outerShdw>
                </a:effectLst>
                <a:cs typeface="Times New Roman" pitchFamily="18" charset="0"/>
              </a:rPr>
              <a:t>Ощущение тревоги и страха без видимых на то причин.</a:t>
            </a:r>
          </a:p>
          <a:p>
            <a:pPr lvl="0"/>
            <a:r>
              <a:rPr lang="ru-RU" sz="2500" b="1" dirty="0" smtClean="0">
                <a:solidFill>
                  <a:srgbClr val="7030A0"/>
                </a:solidFill>
                <a:effectLst>
                  <a:outerShdw blurRad="38100" dist="38100" dir="2700000" algn="tl">
                    <a:srgbClr val="000000">
                      <a:alpha val="43137"/>
                    </a:srgbClr>
                  </a:outerShdw>
                </a:effectLst>
                <a:cs typeface="Times New Roman" pitchFamily="18" charset="0"/>
              </a:rPr>
              <a:t>Безразличие </a:t>
            </a:r>
            <a:r>
              <a:rPr lang="ru-RU" sz="2500" b="1" dirty="0">
                <a:solidFill>
                  <a:srgbClr val="7030A0"/>
                </a:solidFill>
                <a:effectLst>
                  <a:outerShdw blurRad="38100" dist="38100" dir="2700000" algn="tl">
                    <a:srgbClr val="000000">
                      <a:alpha val="43137"/>
                    </a:srgbClr>
                  </a:outerShdw>
                </a:effectLst>
                <a:cs typeface="Times New Roman" pitchFamily="18" charset="0"/>
              </a:rPr>
              <a:t>к собственному внешнему виду.</a:t>
            </a:r>
          </a:p>
          <a:p>
            <a:pPr lvl="0"/>
            <a:r>
              <a:rPr lang="ru-RU" sz="2500" b="1" dirty="0">
                <a:solidFill>
                  <a:srgbClr val="7030A0"/>
                </a:solidFill>
                <a:effectLst>
                  <a:outerShdw blurRad="38100" dist="38100" dir="2700000" algn="tl">
                    <a:srgbClr val="000000">
                      <a:alpha val="43137"/>
                    </a:srgbClr>
                  </a:outerShdw>
                </a:effectLst>
                <a:cs typeface="Times New Roman" pitchFamily="18" charset="0"/>
              </a:rPr>
              <a:t>Сексуальные расстройства.</a:t>
            </a:r>
          </a:p>
          <a:p>
            <a:pPr lvl="0"/>
            <a:r>
              <a:rPr lang="ru-RU" sz="2500" b="1" dirty="0">
                <a:solidFill>
                  <a:srgbClr val="7030A0"/>
                </a:solidFill>
                <a:effectLst>
                  <a:outerShdw blurRad="38100" dist="38100" dir="2700000" algn="tl">
                    <a:srgbClr val="000000">
                      <a:alpha val="43137"/>
                    </a:srgbClr>
                  </a:outerShdw>
                </a:effectLst>
                <a:cs typeface="Times New Roman" pitchFamily="18" charset="0"/>
              </a:rPr>
              <a:t>Головокружение.</a:t>
            </a:r>
          </a:p>
          <a:p>
            <a:pPr lvl="0"/>
            <a:r>
              <a:rPr lang="ru-RU" sz="2500" b="1" dirty="0">
                <a:solidFill>
                  <a:srgbClr val="7030A0"/>
                </a:solidFill>
                <a:effectLst>
                  <a:outerShdw blurRad="38100" dist="38100" dir="2700000" algn="tl">
                    <a:srgbClr val="000000">
                      <a:alpha val="43137"/>
                    </a:srgbClr>
                  </a:outerShdw>
                </a:effectLst>
                <a:cs typeface="Times New Roman" pitchFamily="18" charset="0"/>
              </a:rPr>
              <a:t>Перепады АД</a:t>
            </a:r>
          </a:p>
          <a:p>
            <a:pPr lvl="0"/>
            <a:r>
              <a:rPr lang="ru-RU" sz="2500" b="1" dirty="0">
                <a:solidFill>
                  <a:srgbClr val="7030A0"/>
                </a:solidFill>
                <a:effectLst>
                  <a:outerShdw blurRad="38100" dist="38100" dir="2700000" algn="tl">
                    <a:srgbClr val="000000">
                      <a:alpha val="43137"/>
                    </a:srgbClr>
                  </a:outerShdw>
                </a:effectLst>
                <a:cs typeface="Times New Roman" pitchFamily="18" charset="0"/>
              </a:rPr>
              <a:t>Нервный тик.</a:t>
            </a:r>
          </a:p>
          <a:p>
            <a:pPr lvl="0"/>
            <a:r>
              <a:rPr lang="ru-RU" sz="2500" b="1" dirty="0">
                <a:solidFill>
                  <a:srgbClr val="7030A0"/>
                </a:solidFill>
                <a:effectLst>
                  <a:outerShdw blurRad="38100" dist="38100" dir="2700000" algn="tl">
                    <a:srgbClr val="000000">
                      <a:alpha val="43137"/>
                    </a:srgbClr>
                  </a:outerShdw>
                </a:effectLst>
                <a:cs typeface="Times New Roman" pitchFamily="18" charset="0"/>
              </a:rPr>
              <a:t>Расстройства ЖКТ</a:t>
            </a:r>
          </a:p>
          <a:p>
            <a:endParaRPr lang="ru-RU" dirty="0"/>
          </a:p>
        </p:txBody>
      </p:sp>
      <p:pic>
        <p:nvPicPr>
          <p:cNvPr id="1026" name="Picture 2">
            <a:extLst>
              <a:ext uri="{FF2B5EF4-FFF2-40B4-BE49-F238E27FC236}">
                <a16:creationId xmlns="" xmlns:a16="http://schemas.microsoft.com/office/drawing/2014/main" id="{31878A1B-F5D7-4F83-AABE-25B595500E7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56657" y="5007313"/>
            <a:ext cx="3570742" cy="1700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6265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280219" y="294968"/>
            <a:ext cx="8863781" cy="973445"/>
          </a:xfrm>
        </p:spPr>
        <p:txBody>
          <a:bodyPr>
            <a:noAutofit/>
          </a:bodyPr>
          <a:lstStyle/>
          <a:p>
            <a:pPr algn="ctr">
              <a:defRPr/>
            </a:pPr>
            <a:r>
              <a:rPr lang="ru-RU" sz="3600" b="1" dirty="0" smtClean="0">
                <a:solidFill>
                  <a:srgbClr val="002060"/>
                </a:solidFill>
              </a:rPr>
              <a:t>ТЕСТ: «Умеете </a:t>
            </a:r>
            <a:r>
              <a:rPr lang="ru-RU" sz="3600" b="1" dirty="0">
                <a:solidFill>
                  <a:srgbClr val="002060"/>
                </a:solidFill>
              </a:rPr>
              <a:t>ли вы справляться со стрессом</a:t>
            </a:r>
            <a:r>
              <a:rPr lang="ru-RU" sz="3600" b="1" dirty="0" smtClean="0">
                <a:solidFill>
                  <a:srgbClr val="002060"/>
                </a:solidFill>
              </a:rPr>
              <a:t>?»</a:t>
            </a:r>
          </a:p>
        </p:txBody>
      </p:sp>
      <p:sp>
        <p:nvSpPr>
          <p:cNvPr id="22531" name="Rectangle 3"/>
          <p:cNvSpPr>
            <a:spLocks noGrp="1" noChangeArrowheads="1"/>
          </p:cNvSpPr>
          <p:nvPr>
            <p:ph type="body" idx="4294967295"/>
          </p:nvPr>
        </p:nvSpPr>
        <p:spPr>
          <a:xfrm>
            <a:off x="1033463" y="1905000"/>
            <a:ext cx="8110537" cy="4191000"/>
          </a:xfrm>
        </p:spPr>
        <p:txBody>
          <a:bodyPr/>
          <a:lstStyle/>
          <a:p>
            <a:pPr eaLnBrk="1" hangingPunct="1"/>
            <a:endParaRPr lang="ru-RU" altLang="ru-RU" dirty="0" smtClean="0"/>
          </a:p>
          <a:p>
            <a:pPr eaLnBrk="1" hangingPunct="1"/>
            <a:endParaRPr lang="ru-RU" altLang="ru-RU" dirty="0" smtClean="0"/>
          </a:p>
        </p:txBody>
      </p:sp>
      <p:graphicFrame>
        <p:nvGraphicFramePr>
          <p:cNvPr id="44312" name="Group 280"/>
          <p:cNvGraphicFramePr>
            <a:graphicFrameLocks noGrp="1"/>
          </p:cNvGraphicFramePr>
          <p:nvPr>
            <p:ph type="tbl" idx="1"/>
            <p:extLst>
              <p:ext uri="{D42A27DB-BD31-4B8C-83A1-F6EECF244321}">
                <p14:modId xmlns:p14="http://schemas.microsoft.com/office/powerpoint/2010/main" val="2084140952"/>
              </p:ext>
            </p:extLst>
          </p:nvPr>
        </p:nvGraphicFramePr>
        <p:xfrm>
          <a:off x="619432" y="1268413"/>
          <a:ext cx="7624916" cy="5032763"/>
        </p:xfrm>
        <a:graphic>
          <a:graphicData uri="http://schemas.openxmlformats.org/drawingml/2006/table">
            <a:tbl>
              <a:tblPr/>
              <a:tblGrid>
                <a:gridCol w="5009736"/>
                <a:gridCol w="863391"/>
                <a:gridCol w="863391"/>
                <a:gridCol w="888398"/>
              </a:tblGrid>
              <a:tr h="644537">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ru-RU" sz="1600" dirty="0" smtClean="0">
                          <a:solidFill>
                            <a:srgbClr val="7030A0"/>
                          </a:solidFill>
                          <a:latin typeface="+mn-lt"/>
                        </a:rPr>
                        <a:t>утверждение</a:t>
                      </a:r>
                    </a:p>
                  </a:txBody>
                  <a:tcPr marL="91438" marR="91438" marT="45729" marB="45729"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ru-RU" sz="1600" dirty="0" smtClean="0">
                          <a:solidFill>
                            <a:srgbClr val="7030A0"/>
                          </a:solidFill>
                          <a:latin typeface="+mn-lt"/>
                        </a:rPr>
                        <a:t>часто</a:t>
                      </a:r>
                    </a:p>
                  </a:txBody>
                  <a:tcPr marL="91438" marR="91438" marT="45729" marB="45729"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ru-RU" sz="1600" dirty="0" smtClean="0">
                          <a:solidFill>
                            <a:srgbClr val="7030A0"/>
                          </a:solidFill>
                          <a:latin typeface="+mn-lt"/>
                        </a:rPr>
                        <a:t>редко</a:t>
                      </a:r>
                    </a:p>
                  </a:txBody>
                  <a:tcPr marL="91438" marR="91438" marT="45729" marB="45729"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ru-RU" sz="1600" dirty="0" smtClean="0">
                          <a:solidFill>
                            <a:srgbClr val="7030A0"/>
                          </a:solidFill>
                          <a:latin typeface="+mn-lt"/>
                        </a:rPr>
                        <a:t>никогда</a:t>
                      </a:r>
                    </a:p>
                  </a:txBody>
                  <a:tcPr marL="91438" marR="91438" marT="45729" marB="45729"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solidFill>
                  </a:tcPr>
                </a:tc>
              </a:tr>
              <a:tr h="299138">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lang="ru-RU" sz="1600" dirty="0" smtClean="0">
                          <a:solidFill>
                            <a:srgbClr val="7030A0"/>
                          </a:solidFill>
                          <a:latin typeface="+mn-lt"/>
                        </a:rPr>
                        <a:t>1.  Я чувствую себя счастливым.</a:t>
                      </a:r>
                    </a:p>
                  </a:txBody>
                  <a:tcPr marL="91438" marR="91438" marT="45729" marB="45729"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ru-RU" sz="1600" dirty="0" smtClean="0">
                          <a:solidFill>
                            <a:srgbClr val="7030A0"/>
                          </a:solidFill>
                          <a:latin typeface="+mn-lt"/>
                        </a:rPr>
                        <a:t>0</a:t>
                      </a:r>
                    </a:p>
                  </a:txBody>
                  <a:tcPr marL="91438" marR="91438" marT="45729" marB="45729"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ru-RU" sz="1600" dirty="0" smtClean="0">
                          <a:solidFill>
                            <a:srgbClr val="7030A0"/>
                          </a:solidFill>
                          <a:latin typeface="+mn-lt"/>
                        </a:rPr>
                        <a:t>1</a:t>
                      </a:r>
                    </a:p>
                  </a:txBody>
                  <a:tcPr marL="91438" marR="91438" marT="45729" marB="45729"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ru-RU" sz="1600" dirty="0" smtClean="0">
                          <a:solidFill>
                            <a:srgbClr val="7030A0"/>
                          </a:solidFill>
                          <a:latin typeface="+mn-lt"/>
                        </a:rPr>
                        <a:t>2</a:t>
                      </a:r>
                    </a:p>
                  </a:txBody>
                  <a:tcPr marL="91438" marR="91438" marT="45729" marB="45729"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solidFill>
                  </a:tcPr>
                </a:tc>
              </a:tr>
              <a:tr h="308066">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lang="ru-RU" sz="1600" dirty="0" smtClean="0">
                          <a:solidFill>
                            <a:srgbClr val="7030A0"/>
                          </a:solidFill>
                          <a:latin typeface="+mn-lt"/>
                        </a:rPr>
                        <a:t>2.  Я сам могу сделать себя счастливым.</a:t>
                      </a:r>
                    </a:p>
                  </a:txBody>
                  <a:tcPr marL="91438" marR="91438" marT="45729" marB="45729"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ru-RU" sz="1600" dirty="0" smtClean="0">
                          <a:solidFill>
                            <a:srgbClr val="7030A0"/>
                          </a:solidFill>
                          <a:latin typeface="+mn-lt"/>
                        </a:rPr>
                        <a:t>0</a:t>
                      </a:r>
                    </a:p>
                  </a:txBody>
                  <a:tcPr marL="91438" marR="91438" marT="45729" marB="45729"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ru-RU" sz="1600" dirty="0" smtClean="0">
                          <a:solidFill>
                            <a:srgbClr val="7030A0"/>
                          </a:solidFill>
                          <a:latin typeface="+mn-lt"/>
                        </a:rPr>
                        <a:t>1</a:t>
                      </a:r>
                    </a:p>
                  </a:txBody>
                  <a:tcPr marL="91438" marR="91438" marT="45729" marB="45729"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ru-RU" sz="1600" dirty="0" smtClean="0">
                          <a:solidFill>
                            <a:srgbClr val="7030A0"/>
                          </a:solidFill>
                          <a:latin typeface="+mn-lt"/>
                        </a:rPr>
                        <a:t>2</a:t>
                      </a:r>
                    </a:p>
                  </a:txBody>
                  <a:tcPr marL="91438" marR="91438" marT="45729" marB="45729"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solidFill>
                  </a:tcPr>
                </a:tc>
              </a:tr>
              <a:tr h="50967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lang="ru-RU" sz="1600" dirty="0" smtClean="0">
                          <a:solidFill>
                            <a:srgbClr val="7030A0"/>
                          </a:solidFill>
                          <a:latin typeface="+mn-lt"/>
                        </a:rPr>
                        <a:t>3.  Меня охватывает чувство безнадежности. </a:t>
                      </a:r>
                    </a:p>
                  </a:txBody>
                  <a:tcPr marL="91438" marR="91438" marT="45729" marB="45729"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ru-RU" sz="1600" dirty="0" smtClean="0">
                          <a:solidFill>
                            <a:srgbClr val="7030A0"/>
                          </a:solidFill>
                          <a:latin typeface="+mn-lt"/>
                        </a:rPr>
                        <a:t>2</a:t>
                      </a:r>
                    </a:p>
                  </a:txBody>
                  <a:tcPr marL="91438" marR="91438" marT="45729" marB="45729"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ru-RU" sz="1600" dirty="0" smtClean="0">
                          <a:solidFill>
                            <a:srgbClr val="7030A0"/>
                          </a:solidFill>
                          <a:latin typeface="+mn-lt"/>
                        </a:rPr>
                        <a:t>1</a:t>
                      </a:r>
                    </a:p>
                  </a:txBody>
                  <a:tcPr marL="91438" marR="91438" marT="45729" marB="45729"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ru-RU" sz="1600" dirty="0" smtClean="0">
                          <a:solidFill>
                            <a:srgbClr val="7030A0"/>
                          </a:solidFill>
                          <a:latin typeface="+mn-lt"/>
                        </a:rPr>
                        <a:t>0</a:t>
                      </a:r>
                    </a:p>
                  </a:txBody>
                  <a:tcPr marL="91438" marR="91438" marT="45729" marB="45729"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solidFill>
                  </a:tcPr>
                </a:tc>
              </a:tr>
              <a:tr h="72427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lang="ru-RU" sz="1600" dirty="0" smtClean="0">
                          <a:solidFill>
                            <a:srgbClr val="7030A0"/>
                          </a:solidFill>
                          <a:latin typeface="+mn-lt"/>
                        </a:rPr>
                        <a:t>4. Я способен расслабиться в стрессовой ситуации, не прибегая для этого к успокоительным таблеткам.</a:t>
                      </a:r>
                    </a:p>
                  </a:txBody>
                  <a:tcPr marL="91438" marR="91438" marT="45729" marB="45729"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ru-RU" sz="1600" dirty="0" smtClean="0">
                          <a:solidFill>
                            <a:srgbClr val="7030A0"/>
                          </a:solidFill>
                          <a:latin typeface="+mn-lt"/>
                        </a:rPr>
                        <a:t>0</a:t>
                      </a:r>
                    </a:p>
                  </a:txBody>
                  <a:tcPr marL="91438" marR="91438" marT="45729" marB="45729"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ru-RU" sz="1600" dirty="0" smtClean="0">
                          <a:solidFill>
                            <a:srgbClr val="7030A0"/>
                          </a:solidFill>
                          <a:latin typeface="+mn-lt"/>
                        </a:rPr>
                        <a:t>1</a:t>
                      </a:r>
                    </a:p>
                  </a:txBody>
                  <a:tcPr marL="91438" marR="91438" marT="45729" marB="45729"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ru-RU" sz="1600" dirty="0" smtClean="0">
                          <a:solidFill>
                            <a:srgbClr val="7030A0"/>
                          </a:solidFill>
                          <a:latin typeface="+mn-lt"/>
                        </a:rPr>
                        <a:t>2</a:t>
                      </a:r>
                    </a:p>
                  </a:txBody>
                  <a:tcPr marL="91438" marR="91438" marT="45729" marB="45729"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solidFill>
                  </a:tcPr>
                </a:tc>
              </a:tr>
              <a:tr h="72427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lang="ru-RU" sz="1600" dirty="0" smtClean="0">
                          <a:solidFill>
                            <a:srgbClr val="7030A0"/>
                          </a:solidFill>
                          <a:latin typeface="+mn-lt"/>
                        </a:rPr>
                        <a:t>5. Если бы я испытывал очень сильный стресс, я бы обязательно обратился за помощью к специалисту.</a:t>
                      </a:r>
                    </a:p>
                  </a:txBody>
                  <a:tcPr marL="91438" marR="91438" marT="45729" marB="45729"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ru-RU" sz="1600" dirty="0" smtClean="0">
                          <a:solidFill>
                            <a:srgbClr val="7030A0"/>
                          </a:solidFill>
                          <a:latin typeface="+mn-lt"/>
                        </a:rPr>
                        <a:t>0</a:t>
                      </a:r>
                    </a:p>
                  </a:txBody>
                  <a:tcPr marL="91438" marR="91438" marT="45729" marB="45729"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ru-RU" sz="1600" dirty="0" smtClean="0">
                          <a:solidFill>
                            <a:srgbClr val="7030A0"/>
                          </a:solidFill>
                          <a:latin typeface="+mn-lt"/>
                        </a:rPr>
                        <a:t>1</a:t>
                      </a:r>
                    </a:p>
                  </a:txBody>
                  <a:tcPr marL="91438" marR="91438" marT="45729" marB="45729"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ru-RU" sz="1600" dirty="0" smtClean="0">
                          <a:solidFill>
                            <a:srgbClr val="7030A0"/>
                          </a:solidFill>
                          <a:latin typeface="+mn-lt"/>
                        </a:rPr>
                        <a:t>2</a:t>
                      </a:r>
                    </a:p>
                  </a:txBody>
                  <a:tcPr marL="91438" marR="91438" marT="45729" marB="45729"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solidFill>
                  </a:tcPr>
                </a:tc>
              </a:tr>
              <a:tr h="299138">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lang="ru-RU" sz="1600" dirty="0" smtClean="0">
                          <a:solidFill>
                            <a:srgbClr val="7030A0"/>
                          </a:solidFill>
                          <a:latin typeface="+mn-lt"/>
                        </a:rPr>
                        <a:t>6.  Я склонен к грусти.</a:t>
                      </a:r>
                    </a:p>
                  </a:txBody>
                  <a:tcPr marL="91438" marR="91438" marT="45729" marB="45729"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ru-RU" sz="1600" dirty="0" smtClean="0">
                          <a:solidFill>
                            <a:srgbClr val="7030A0"/>
                          </a:solidFill>
                          <a:latin typeface="+mn-lt"/>
                        </a:rPr>
                        <a:t>2</a:t>
                      </a:r>
                    </a:p>
                  </a:txBody>
                  <a:tcPr marL="91438" marR="91438" marT="45729" marB="45729"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ru-RU" sz="1600" dirty="0" smtClean="0">
                          <a:solidFill>
                            <a:srgbClr val="7030A0"/>
                          </a:solidFill>
                          <a:latin typeface="+mn-lt"/>
                        </a:rPr>
                        <a:t>1</a:t>
                      </a:r>
                    </a:p>
                  </a:txBody>
                  <a:tcPr marL="91438" marR="91438" marT="45729" marB="45729"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ru-RU" sz="1600" dirty="0" smtClean="0">
                          <a:solidFill>
                            <a:srgbClr val="7030A0"/>
                          </a:solidFill>
                          <a:latin typeface="+mn-lt"/>
                        </a:rPr>
                        <a:t>0</a:t>
                      </a:r>
                    </a:p>
                  </a:txBody>
                  <a:tcPr marL="91438" marR="91438" marT="45729" marB="45729"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solidFill>
                  </a:tcPr>
                </a:tc>
              </a:tr>
              <a:tr h="50967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lang="ru-RU" sz="1600" dirty="0" smtClean="0">
                          <a:solidFill>
                            <a:srgbClr val="7030A0"/>
                          </a:solidFill>
                          <a:latin typeface="+mn-lt"/>
                        </a:rPr>
                        <a:t>7.  Мне хотелось бы стать кем-нибудь другим.</a:t>
                      </a:r>
                    </a:p>
                  </a:txBody>
                  <a:tcPr marL="91438" marR="91438" marT="45729" marB="45729"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ru-RU" sz="1600" dirty="0" smtClean="0">
                          <a:solidFill>
                            <a:srgbClr val="7030A0"/>
                          </a:solidFill>
                          <a:latin typeface="+mn-lt"/>
                        </a:rPr>
                        <a:t>2</a:t>
                      </a:r>
                    </a:p>
                  </a:txBody>
                  <a:tcPr marL="91438" marR="91438" marT="45729" marB="45729"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ru-RU" sz="1600" dirty="0" smtClean="0">
                          <a:solidFill>
                            <a:srgbClr val="7030A0"/>
                          </a:solidFill>
                          <a:latin typeface="+mn-lt"/>
                        </a:rPr>
                        <a:t>1</a:t>
                      </a:r>
                    </a:p>
                  </a:txBody>
                  <a:tcPr marL="91438" marR="91438" marT="45729" marB="45729"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ru-RU" sz="1600" dirty="0" smtClean="0">
                          <a:solidFill>
                            <a:srgbClr val="7030A0"/>
                          </a:solidFill>
                          <a:latin typeface="+mn-lt"/>
                        </a:rPr>
                        <a:t>0</a:t>
                      </a:r>
                    </a:p>
                  </a:txBody>
                  <a:tcPr marL="91438" marR="91438" marT="45729" marB="45729"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solidFill>
                  </a:tcPr>
                </a:tc>
              </a:tr>
              <a:tr h="50967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lang="ru-RU" sz="1600" dirty="0" smtClean="0">
                          <a:solidFill>
                            <a:srgbClr val="7030A0"/>
                          </a:solidFill>
                          <a:latin typeface="+mn-lt"/>
                        </a:rPr>
                        <a:t>8. Мне хотелось бы оказаться где-нибудь в другом месте.</a:t>
                      </a:r>
                    </a:p>
                  </a:txBody>
                  <a:tcPr marL="91438" marR="91438" marT="45729" marB="45729"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ru-RU" sz="1600" dirty="0" smtClean="0">
                          <a:solidFill>
                            <a:srgbClr val="7030A0"/>
                          </a:solidFill>
                          <a:latin typeface="+mn-lt"/>
                        </a:rPr>
                        <a:t>2</a:t>
                      </a:r>
                    </a:p>
                  </a:txBody>
                  <a:tcPr marL="91438" marR="91438" marT="45729" marB="45729"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ru-RU" sz="1600" dirty="0" smtClean="0">
                          <a:solidFill>
                            <a:srgbClr val="7030A0"/>
                          </a:solidFill>
                          <a:latin typeface="+mn-lt"/>
                        </a:rPr>
                        <a:t>1</a:t>
                      </a:r>
                    </a:p>
                  </a:txBody>
                  <a:tcPr marL="91438" marR="91438" marT="45729" marB="45729"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ru-RU" sz="1600" dirty="0" smtClean="0">
                          <a:solidFill>
                            <a:srgbClr val="7030A0"/>
                          </a:solidFill>
                          <a:latin typeface="+mn-lt"/>
                        </a:rPr>
                        <a:t>0</a:t>
                      </a:r>
                    </a:p>
                  </a:txBody>
                  <a:tcPr marL="91438" marR="91438" marT="45729" marB="45729"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solidFill>
                  </a:tcPr>
                </a:tc>
              </a:tr>
              <a:tr h="299138">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lang="ru-RU" sz="1600" dirty="0" smtClean="0">
                          <a:solidFill>
                            <a:srgbClr val="7030A0"/>
                          </a:solidFill>
                          <a:latin typeface="+mn-lt"/>
                        </a:rPr>
                        <a:t>9.      Я легко расстраиваюсь.</a:t>
                      </a:r>
                    </a:p>
                  </a:txBody>
                  <a:tcPr marL="91438" marR="91438" marT="45729" marB="45729"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ru-RU" sz="1600" dirty="0" smtClean="0">
                          <a:solidFill>
                            <a:srgbClr val="7030A0"/>
                          </a:solidFill>
                          <a:latin typeface="+mn-lt"/>
                        </a:rPr>
                        <a:t>2</a:t>
                      </a:r>
                    </a:p>
                  </a:txBody>
                  <a:tcPr marL="91438" marR="91438" marT="45729" marB="45729"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ru-RU" sz="1600" dirty="0" smtClean="0">
                          <a:solidFill>
                            <a:srgbClr val="7030A0"/>
                          </a:solidFill>
                          <a:latin typeface="+mn-lt"/>
                        </a:rPr>
                        <a:t>1</a:t>
                      </a:r>
                    </a:p>
                  </a:txBody>
                  <a:tcPr marL="91438" marR="91438" marT="45729" marB="45729"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lang="ru-RU" sz="1600" dirty="0" smtClean="0">
                          <a:solidFill>
                            <a:srgbClr val="7030A0"/>
                          </a:solidFill>
                          <a:latin typeface="+mn-lt"/>
                        </a:rPr>
                        <a:t>0</a:t>
                      </a:r>
                    </a:p>
                  </a:txBody>
                  <a:tcPr marL="91438" marR="91438" marT="45729" marB="45729"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1864576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10813" y="228600"/>
            <a:ext cx="5914103" cy="700548"/>
          </a:xfrm>
        </p:spPr>
        <p:txBody>
          <a:bodyPr>
            <a:normAutofit fontScale="90000"/>
          </a:bodyPr>
          <a:lstStyle/>
          <a:p>
            <a:pPr algn="ctr"/>
            <a:r>
              <a:rPr lang="ru-RU" sz="3200" b="1" dirty="0">
                <a:solidFill>
                  <a:srgbClr val="002060"/>
                </a:solidFill>
              </a:rPr>
              <a:t>«Умеете ли вы справляться со стрессом?»</a:t>
            </a:r>
            <a:endParaRPr lang="ru-RU" dirty="0"/>
          </a:p>
        </p:txBody>
      </p:sp>
      <p:sp>
        <p:nvSpPr>
          <p:cNvPr id="4" name="Прямоугольник 3"/>
          <p:cNvSpPr/>
          <p:nvPr/>
        </p:nvSpPr>
        <p:spPr>
          <a:xfrm>
            <a:off x="707923" y="1371601"/>
            <a:ext cx="7978877" cy="5213735"/>
          </a:xfrm>
          <a:prstGeom prst="rect">
            <a:avLst/>
          </a:prstGeom>
        </p:spPr>
        <p:txBody>
          <a:bodyPr wrap="square">
            <a:spAutoFit/>
          </a:bodyPr>
          <a:lstStyle/>
          <a:p>
            <a:pPr>
              <a:lnSpc>
                <a:spcPct val="80000"/>
              </a:lnSpc>
            </a:pPr>
            <a:r>
              <a:rPr lang="ru-RU" altLang="ru-RU" sz="3200" u="sng" dirty="0">
                <a:solidFill>
                  <a:srgbClr val="7030A0"/>
                </a:solidFill>
              </a:rPr>
              <a:t>0-3 очка.</a:t>
            </a:r>
            <a:r>
              <a:rPr lang="ru-RU" altLang="ru-RU" sz="3200" dirty="0">
                <a:solidFill>
                  <a:srgbClr val="7030A0"/>
                </a:solidFill>
              </a:rPr>
              <a:t>      Вы умеете владеть собой и, вероятно, вполне счастливы</a:t>
            </a:r>
            <a:endParaRPr lang="ru-RU" altLang="ru-RU" sz="3200" u="sng" dirty="0">
              <a:solidFill>
                <a:srgbClr val="7030A0"/>
              </a:solidFill>
            </a:endParaRPr>
          </a:p>
          <a:p>
            <a:pPr>
              <a:lnSpc>
                <a:spcPct val="80000"/>
              </a:lnSpc>
            </a:pPr>
            <a:r>
              <a:rPr lang="ru-RU" altLang="ru-RU" sz="3200" u="sng" dirty="0">
                <a:solidFill>
                  <a:srgbClr val="7030A0"/>
                </a:solidFill>
              </a:rPr>
              <a:t>4-7 очков.</a:t>
            </a:r>
            <a:r>
              <a:rPr lang="ru-RU" altLang="ru-RU" sz="3200" dirty="0">
                <a:solidFill>
                  <a:srgbClr val="7030A0"/>
                </a:solidFill>
              </a:rPr>
              <a:t>     Ваша способность справляться со стрессом где-то на среднем уровне. Вам полезно взять на вооружение некоторые приемы, помогающие справляться со стрессом.</a:t>
            </a:r>
            <a:endParaRPr lang="ru-RU" altLang="ru-RU" sz="3200" u="sng" dirty="0">
              <a:solidFill>
                <a:srgbClr val="7030A0"/>
              </a:solidFill>
            </a:endParaRPr>
          </a:p>
          <a:p>
            <a:pPr>
              <a:lnSpc>
                <a:spcPct val="80000"/>
              </a:lnSpc>
            </a:pPr>
            <a:r>
              <a:rPr lang="ru-RU" altLang="ru-RU" sz="3200" u="sng" dirty="0">
                <a:solidFill>
                  <a:srgbClr val="7030A0"/>
                </a:solidFill>
              </a:rPr>
              <a:t>8 и более очков</a:t>
            </a:r>
            <a:r>
              <a:rPr lang="ru-RU" altLang="ru-RU" sz="3200" dirty="0">
                <a:solidFill>
                  <a:srgbClr val="7030A0"/>
                </a:solidFill>
              </a:rPr>
              <a:t>. Вам пока трудно бороться с жизненными невзгодами. Если вы хотите сохранить свои душевные и физические силы, вам необходимо научиться использовать более эффективные методы борьбы со стрессом</a:t>
            </a:r>
            <a:r>
              <a:rPr lang="ru-RU" altLang="ru-RU" sz="3200" b="1" dirty="0">
                <a:solidFill>
                  <a:srgbClr val="7030A0"/>
                </a:solidFill>
              </a:rPr>
              <a:t>.</a:t>
            </a:r>
          </a:p>
        </p:txBody>
      </p:sp>
    </p:spTree>
    <p:extLst>
      <p:ext uri="{BB962C8B-B14F-4D97-AF65-F5344CB8AC3E}">
        <p14:creationId xmlns:p14="http://schemas.microsoft.com/office/powerpoint/2010/main" val="3490078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CACA4CC-20EC-4A11-8F80-D8378C25DEF3}"/>
              </a:ext>
            </a:extLst>
          </p:cNvPr>
          <p:cNvSpPr>
            <a:spLocks noGrp="1"/>
          </p:cNvSpPr>
          <p:nvPr>
            <p:ph type="title"/>
          </p:nvPr>
        </p:nvSpPr>
        <p:spPr>
          <a:xfrm>
            <a:off x="628650" y="131211"/>
            <a:ext cx="7886700" cy="740660"/>
          </a:xfrm>
        </p:spPr>
        <p:txBody>
          <a:bodyPr>
            <a:normAutofit/>
          </a:bodyPr>
          <a:lstStyle/>
          <a:p>
            <a:pPr algn="ctr"/>
            <a:r>
              <a:rPr lang="ru-RU" sz="3600" dirty="0">
                <a:solidFill>
                  <a:srgbClr val="C00000"/>
                </a:solidFill>
                <a:latin typeface="Cambria" panose="02040503050406030204" pitchFamily="18" charset="0"/>
                <a:ea typeface="Cambria" panose="02040503050406030204" pitchFamily="18" charset="0"/>
              </a:rPr>
              <a:t>Управление стрессом</a:t>
            </a:r>
          </a:p>
        </p:txBody>
      </p:sp>
      <p:sp>
        <p:nvSpPr>
          <p:cNvPr id="3" name="Объект 2">
            <a:extLst>
              <a:ext uri="{FF2B5EF4-FFF2-40B4-BE49-F238E27FC236}">
                <a16:creationId xmlns="" xmlns:a16="http://schemas.microsoft.com/office/drawing/2014/main" id="{2C58B98E-5C2E-49F1-935E-7AC2FE4BF09E}"/>
              </a:ext>
            </a:extLst>
          </p:cNvPr>
          <p:cNvSpPr>
            <a:spLocks noGrp="1"/>
          </p:cNvSpPr>
          <p:nvPr>
            <p:ph idx="1"/>
          </p:nvPr>
        </p:nvSpPr>
        <p:spPr>
          <a:xfrm>
            <a:off x="531628" y="1190847"/>
            <a:ext cx="7983722" cy="5422604"/>
          </a:xfrm>
        </p:spPr>
        <p:txBody>
          <a:bodyPr>
            <a:normAutofit/>
          </a:bodyPr>
          <a:lstStyle/>
          <a:p>
            <a:pPr>
              <a:lnSpc>
                <a:spcPct val="150000"/>
              </a:lnSpc>
            </a:pPr>
            <a:r>
              <a:rPr lang="ru-RU" sz="2400" b="1" dirty="0">
                <a:solidFill>
                  <a:srgbClr val="00206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На одну и ту же ситуацию разные люди  могут реагировать  по разному</a:t>
            </a:r>
          </a:p>
          <a:p>
            <a:pPr>
              <a:lnSpc>
                <a:spcPct val="150000"/>
              </a:lnSpc>
            </a:pPr>
            <a:r>
              <a:rPr lang="ru-RU" sz="2400" b="1" dirty="0">
                <a:solidFill>
                  <a:srgbClr val="00206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Следовательно разовьётся стресс или нет зависит  только от самого человека</a:t>
            </a:r>
          </a:p>
          <a:p>
            <a:pPr>
              <a:lnSpc>
                <a:spcPct val="150000"/>
              </a:lnSpc>
            </a:pPr>
            <a:r>
              <a:rPr lang="ru-RU" sz="2400" b="1" dirty="0">
                <a:solidFill>
                  <a:srgbClr val="00206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По этому один из </a:t>
            </a:r>
            <a:r>
              <a:rPr lang="ru-RU" sz="2400" b="1" u="sng" dirty="0">
                <a:solidFill>
                  <a:srgbClr val="00206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методов управления стрессом</a:t>
            </a:r>
            <a:r>
              <a:rPr lang="ru-RU" sz="2400" b="1" dirty="0">
                <a:solidFill>
                  <a:srgbClr val="00206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это </a:t>
            </a:r>
            <a:r>
              <a:rPr lang="ru-RU" sz="2400" b="1" dirty="0" smtClean="0">
                <a:solidFill>
                  <a:srgbClr val="00206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управление </a:t>
            </a:r>
            <a:r>
              <a:rPr lang="ru-RU" sz="2400" b="1" dirty="0">
                <a:solidFill>
                  <a:srgbClr val="00206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собой в стрессе.</a:t>
            </a:r>
          </a:p>
        </p:txBody>
      </p:sp>
    </p:spTree>
    <p:extLst>
      <p:ext uri="{BB962C8B-B14F-4D97-AF65-F5344CB8AC3E}">
        <p14:creationId xmlns:p14="http://schemas.microsoft.com/office/powerpoint/2010/main" val="4169510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dirty="0"/>
          </a:p>
        </p:txBody>
      </p:sp>
      <p:pic>
        <p:nvPicPr>
          <p:cNvPr id="1025" name="Рисунок 1" descr="🌱"/>
          <p:cNvPicPr>
            <a:picLocks noChangeAspect="1" noChangeArrowheads="1"/>
          </p:cNvPicPr>
          <p:nvPr/>
        </p:nvPicPr>
        <p:blipFill>
          <a:blip r:embed="rId2" cstate="print"/>
          <a:srcRect/>
          <a:stretch>
            <a:fillRect/>
          </a:stretch>
        </p:blipFill>
        <p:spPr bwMode="auto">
          <a:xfrm>
            <a:off x="0" y="0"/>
            <a:ext cx="152400" cy="152400"/>
          </a:xfrm>
          <a:prstGeom prst="rect">
            <a:avLst/>
          </a:prstGeom>
          <a:noFill/>
        </p:spPr>
      </p:pic>
      <p:sp>
        <p:nvSpPr>
          <p:cNvPr id="1027" name="Rectangle 3"/>
          <p:cNvSpPr>
            <a:spLocks noChangeArrowheads="1"/>
          </p:cNvSpPr>
          <p:nvPr/>
        </p:nvSpPr>
        <p:spPr bwMode="auto">
          <a:xfrm>
            <a:off x="1095632" y="300680"/>
            <a:ext cx="6911545"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dirty="0" smtClean="0">
                <a:ln>
                  <a:noFill/>
                </a:ln>
                <a:solidFill>
                  <a:schemeClr val="accent5">
                    <a:lumMod val="75000"/>
                  </a:schemeClr>
                </a:solidFill>
                <a:effectLst/>
                <a:latin typeface="Arial" pitchFamily="34" charset="0"/>
                <a:ea typeface="Times New Roman" pitchFamily="18" charset="0"/>
                <a:cs typeface="Arial" pitchFamily="34" charset="0"/>
              </a:rPr>
              <a:t> </a:t>
            </a:r>
            <a:r>
              <a:rPr kumimoji="0" lang="ru-RU" sz="2800" b="1" i="0" u="none" strike="noStrike" cap="none" normalizeH="0" baseline="0" dirty="0" smtClean="0">
                <a:ln>
                  <a:noFill/>
                </a:ln>
                <a:solidFill>
                  <a:schemeClr val="accent5">
                    <a:lumMod val="75000"/>
                  </a:schemeClr>
                </a:solidFill>
                <a:effectLst>
                  <a:outerShdw blurRad="38100" dist="38100" dir="2700000" algn="tl">
                    <a:srgbClr val="000000">
                      <a:alpha val="43137"/>
                    </a:srgbClr>
                  </a:outerShdw>
                </a:effectLst>
                <a:ea typeface="Times New Roman" pitchFamily="18" charset="0"/>
                <a:cs typeface="Arial" pitchFamily="34" charset="0"/>
              </a:rPr>
              <a:t>Поведение во время стресса заложено в нас самой природой.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chemeClr val="accent5">
                  <a:lumMod val="75000"/>
                </a:schemeClr>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accent5">
                    <a:lumMod val="75000"/>
                  </a:schemeClr>
                </a:solidFill>
                <a:effectLst>
                  <a:outerShdw blurRad="38100" dist="38100" dir="2700000" algn="tl">
                    <a:srgbClr val="000000">
                      <a:alpha val="43137"/>
                    </a:srgbClr>
                  </a:outerShdw>
                </a:effectLst>
                <a:ea typeface="Times New Roman" pitchFamily="18" charset="0"/>
                <a:cs typeface="Arial" pitchFamily="34" charset="0"/>
              </a:rPr>
              <a:t>Можно выделить </a:t>
            </a:r>
            <a:r>
              <a:rPr kumimoji="0" lang="ru-RU" sz="2800" b="1" i="0" u="none" strike="noStrike" cap="none" normalizeH="0" baseline="0" dirty="0" smtClean="0">
                <a:ln>
                  <a:noFill/>
                </a:ln>
                <a:solidFill>
                  <a:srgbClr val="FF0000"/>
                </a:solidFill>
                <a:effectLst>
                  <a:outerShdw blurRad="38100" dist="38100" dir="2700000" algn="tl">
                    <a:srgbClr val="000000">
                      <a:alpha val="43137"/>
                    </a:srgbClr>
                  </a:outerShdw>
                </a:effectLst>
                <a:ea typeface="Times New Roman" pitchFamily="18" charset="0"/>
                <a:cs typeface="Arial" pitchFamily="34" charset="0"/>
              </a:rPr>
              <a:t>3 типичные реакции</a:t>
            </a:r>
            <a:r>
              <a:rPr lang="ru-RU" sz="2800" b="1" dirty="0" smtClean="0">
                <a:solidFill>
                  <a:schemeClr val="accent5">
                    <a:lumMod val="75000"/>
                  </a:schemeClr>
                </a:solidFill>
                <a:effectLst>
                  <a:outerShdw blurRad="38100" dist="38100" dir="2700000" algn="tl">
                    <a:srgbClr val="000000">
                      <a:alpha val="43137"/>
                    </a:srgbClr>
                  </a:outerShdw>
                </a:effectLst>
                <a:ea typeface="Times New Roman" pitchFamily="18" charset="0"/>
                <a:cs typeface="Arial" pitchFamily="34" charset="0"/>
              </a:rPr>
              <a:t>:</a:t>
            </a:r>
            <a:r>
              <a:rPr kumimoji="0" lang="ru-RU" sz="2800" b="1" i="0" u="none" strike="noStrike" cap="none" normalizeH="0" baseline="0" dirty="0" smtClean="0">
                <a:ln>
                  <a:noFill/>
                </a:ln>
                <a:solidFill>
                  <a:srgbClr val="000000"/>
                </a:solidFill>
                <a:effectLst>
                  <a:outerShdw blurRad="38100" dist="38100" dir="2700000" algn="tl">
                    <a:srgbClr val="000000">
                      <a:alpha val="43137"/>
                    </a:srgbClr>
                  </a:outerShdw>
                </a:effectLst>
                <a:ea typeface="Times New Roman" pitchFamily="18" charset="0"/>
                <a:cs typeface="Arial" pitchFamily="34" charset="0"/>
              </a:rPr>
              <a:t> </a:t>
            </a:r>
          </a:p>
        </p:txBody>
      </p:sp>
      <p:sp>
        <p:nvSpPr>
          <p:cNvPr id="6" name="Прямоугольник 5"/>
          <p:cNvSpPr/>
          <p:nvPr/>
        </p:nvSpPr>
        <p:spPr>
          <a:xfrm>
            <a:off x="749644" y="2141839"/>
            <a:ext cx="6845642" cy="923330"/>
          </a:xfrm>
          <a:prstGeom prst="rect">
            <a:avLst/>
          </a:prstGeom>
        </p:spPr>
        <p:txBody>
          <a:bodyPr wrap="square">
            <a:spAutoFit/>
          </a:bodyPr>
          <a:lstStyle/>
          <a:p>
            <a:r>
              <a:rPr lang="ru-RU" sz="2800" b="1" dirty="0" smtClean="0">
                <a:solidFill>
                  <a:srgbClr val="7030A0"/>
                </a:solidFill>
              </a:rPr>
              <a:t>1. «Кролик»</a:t>
            </a:r>
            <a:r>
              <a:rPr lang="ru-RU" sz="2800" dirty="0" smtClean="0">
                <a:solidFill>
                  <a:srgbClr val="7030A0"/>
                </a:solidFill>
              </a:rPr>
              <a:t/>
            </a:r>
            <a:br>
              <a:rPr lang="ru-RU" sz="2800" dirty="0" smtClean="0">
                <a:solidFill>
                  <a:srgbClr val="7030A0"/>
                </a:solidFill>
              </a:rPr>
            </a:br>
            <a:r>
              <a:rPr lang="ru-RU" sz="2600" dirty="0" smtClean="0">
                <a:solidFill>
                  <a:srgbClr val="7030A0"/>
                </a:solidFill>
              </a:rPr>
              <a:t>Пассивная реакция, замирание или бегство. </a:t>
            </a:r>
            <a:endParaRPr lang="ru-RU" sz="2600" dirty="0">
              <a:solidFill>
                <a:srgbClr val="7030A0"/>
              </a:solidFill>
            </a:endParaRPr>
          </a:p>
        </p:txBody>
      </p:sp>
      <p:sp>
        <p:nvSpPr>
          <p:cNvPr id="7" name="Прямоугольник 6"/>
          <p:cNvSpPr/>
          <p:nvPr/>
        </p:nvSpPr>
        <p:spPr>
          <a:xfrm>
            <a:off x="1227438" y="3237470"/>
            <a:ext cx="7694140" cy="1723549"/>
          </a:xfrm>
          <a:prstGeom prst="rect">
            <a:avLst/>
          </a:prstGeom>
        </p:spPr>
        <p:txBody>
          <a:bodyPr wrap="square">
            <a:spAutoFit/>
          </a:bodyPr>
          <a:lstStyle/>
          <a:p>
            <a:r>
              <a:rPr lang="ru-RU" sz="2800" b="1" dirty="0" smtClean="0">
                <a:solidFill>
                  <a:srgbClr val="7030A0"/>
                </a:solidFill>
              </a:rPr>
              <a:t>2. «Лев»</a:t>
            </a:r>
            <a:r>
              <a:rPr lang="ru-RU" sz="2800" dirty="0" smtClean="0">
                <a:solidFill>
                  <a:srgbClr val="7030A0"/>
                </a:solidFill>
              </a:rPr>
              <a:t/>
            </a:r>
            <a:br>
              <a:rPr lang="ru-RU" sz="2800" dirty="0" smtClean="0">
                <a:solidFill>
                  <a:srgbClr val="7030A0"/>
                </a:solidFill>
              </a:rPr>
            </a:br>
            <a:r>
              <a:rPr lang="ru-RU" sz="2600" dirty="0" smtClean="0">
                <a:solidFill>
                  <a:srgbClr val="7030A0"/>
                </a:solidFill>
              </a:rPr>
              <a:t>Агрессивная реакция, которая может проявиться как в применении физической силы, так и в словесной борьбе. </a:t>
            </a:r>
            <a:endParaRPr lang="ru-RU" sz="2600" dirty="0">
              <a:solidFill>
                <a:srgbClr val="7030A0"/>
              </a:solidFill>
            </a:endParaRPr>
          </a:p>
        </p:txBody>
      </p:sp>
      <p:sp>
        <p:nvSpPr>
          <p:cNvPr id="8" name="Прямоугольник 7"/>
          <p:cNvSpPr/>
          <p:nvPr/>
        </p:nvSpPr>
        <p:spPr>
          <a:xfrm>
            <a:off x="2286000" y="4868562"/>
            <a:ext cx="6330778" cy="1384995"/>
          </a:xfrm>
          <a:prstGeom prst="rect">
            <a:avLst/>
          </a:prstGeom>
        </p:spPr>
        <p:txBody>
          <a:bodyPr wrap="square">
            <a:spAutoFit/>
          </a:bodyPr>
          <a:lstStyle/>
          <a:p>
            <a:r>
              <a:rPr lang="ru-RU" sz="3200" b="1" dirty="0" smtClean="0">
                <a:solidFill>
                  <a:srgbClr val="7030A0"/>
                </a:solidFill>
              </a:rPr>
              <a:t>3. «Вол»</a:t>
            </a:r>
            <a:r>
              <a:rPr lang="ru-RU" dirty="0" smtClean="0">
                <a:solidFill>
                  <a:srgbClr val="7030A0"/>
                </a:solidFill>
              </a:rPr>
              <a:t/>
            </a:r>
            <a:br>
              <a:rPr lang="ru-RU" dirty="0" smtClean="0">
                <a:solidFill>
                  <a:srgbClr val="7030A0"/>
                </a:solidFill>
              </a:rPr>
            </a:br>
            <a:r>
              <a:rPr lang="ru-RU" sz="2600" dirty="0" smtClean="0">
                <a:solidFill>
                  <a:srgbClr val="7030A0"/>
                </a:solidFill>
              </a:rPr>
              <a:t>Отличается невероятным терпением в стрессовой ситуации. </a:t>
            </a:r>
            <a:endParaRPr lang="ru-RU" sz="2600" dirty="0">
              <a:solidFill>
                <a:srgbClr val="7030A0"/>
              </a:solidFill>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1029</TotalTime>
  <Words>987</Words>
  <Application>Microsoft Office PowerPoint</Application>
  <PresentationFormat>Экран (4:3)</PresentationFormat>
  <Paragraphs>173</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Стресс в профессиональной детальности педагога</vt:lpstr>
      <vt:lpstr> Добро пожаловать, коллеги! Пожалуйста ,ознакомьтесь с правилами нашей встречи </vt:lpstr>
      <vt:lpstr>  Что такое стресс?   Стресс–это автоматическая реакция организма на условия окружающей среды.  В переводе с английского stress - давление, нажим, напряжение. </vt:lpstr>
      <vt:lpstr>Три стадии развития стрессового состояния</vt:lpstr>
      <vt:lpstr>Признаки стресса:</vt:lpstr>
      <vt:lpstr>ТЕСТ: «Умеете ли вы справляться со стрессом?»</vt:lpstr>
      <vt:lpstr>«Умеете ли вы справляться со стрессом?»</vt:lpstr>
      <vt:lpstr>Управление стрессом</vt:lpstr>
      <vt:lpstr>Презентация PowerPoint</vt:lpstr>
      <vt:lpstr>Презентация PowerPoint</vt:lpstr>
      <vt:lpstr>Презентация PowerPoint</vt:lpstr>
      <vt:lpstr>Презентация PowerPoint</vt:lpstr>
      <vt:lpstr>Стратегии преодоления  стресса</vt:lpstr>
      <vt:lpstr>Практические приёмы преодоления стресса</vt:lpstr>
      <vt:lpstr>Техники, направленные на профилактику стресса</vt:lpstr>
      <vt:lpstr>САМОРЕГУЛЯЦИЯ В СТРЕССОВЫХ  СИТУАЦИЯХ Существует способ, который базируется на основе собственного воображения. Это работа с негативными эмоциями методом визуализации. Существует несколько видов визуализации, Вы выбираете то, что нужно Вам, что легче всего представить. </vt:lpstr>
      <vt:lpstr>Методы самопомощи</vt:lpstr>
      <vt:lpstr>Упражнение «Улыбка». </vt:lpstr>
      <vt:lpstr>Спасибо за внимание!</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Павел</dc:creator>
  <cp:lastModifiedBy>Людмила Ю. Лучинина</cp:lastModifiedBy>
  <cp:revision>100</cp:revision>
  <cp:lastPrinted>2022-02-28T06:28:35Z</cp:lastPrinted>
  <dcterms:created xsi:type="dcterms:W3CDTF">2014-11-21T11:00:06Z</dcterms:created>
  <dcterms:modified xsi:type="dcterms:W3CDTF">2022-02-28T10:32:30Z</dcterms:modified>
</cp:coreProperties>
</file>